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1"/>
  </p:notesMasterIdLst>
  <p:sldIdLst>
    <p:sldId id="256" r:id="rId2"/>
    <p:sldId id="257" r:id="rId3"/>
    <p:sldId id="262" r:id="rId4"/>
    <p:sldId id="258" r:id="rId5"/>
    <p:sldId id="261" r:id="rId6"/>
    <p:sldId id="832" r:id="rId7"/>
    <p:sldId id="263" r:id="rId8"/>
    <p:sldId id="279" r:id="rId9"/>
    <p:sldId id="707" r:id="rId10"/>
    <p:sldId id="273" r:id="rId11"/>
    <p:sldId id="265" r:id="rId12"/>
    <p:sldId id="728" r:id="rId13"/>
    <p:sldId id="708" r:id="rId14"/>
    <p:sldId id="260" r:id="rId15"/>
    <p:sldId id="710" r:id="rId16"/>
    <p:sldId id="830" r:id="rId17"/>
    <p:sldId id="831" r:id="rId18"/>
    <p:sldId id="711" r:id="rId19"/>
    <p:sldId id="833" r:id="rId20"/>
    <p:sldId id="709" r:id="rId21"/>
    <p:sldId id="714" r:id="rId22"/>
    <p:sldId id="715" r:id="rId23"/>
    <p:sldId id="834" r:id="rId24"/>
    <p:sldId id="712" r:id="rId25"/>
    <p:sldId id="278" r:id="rId26"/>
    <p:sldId id="717" r:id="rId27"/>
    <p:sldId id="718" r:id="rId28"/>
    <p:sldId id="721" r:id="rId29"/>
    <p:sldId id="720" r:id="rId30"/>
    <p:sldId id="719" r:id="rId31"/>
    <p:sldId id="729" r:id="rId32"/>
    <p:sldId id="722" r:id="rId33"/>
    <p:sldId id="723" r:id="rId34"/>
    <p:sldId id="724" r:id="rId35"/>
    <p:sldId id="725" r:id="rId36"/>
    <p:sldId id="634" r:id="rId37"/>
    <p:sldId id="636" r:id="rId38"/>
    <p:sldId id="727" r:id="rId39"/>
    <p:sldId id="829" r:id="rId40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20000"/>
      </a:spcBef>
      <a:spcAft>
        <a:spcPct val="0"/>
      </a:spcAft>
      <a:buClr>
        <a:srgbClr val="8E0D30"/>
      </a:buClr>
      <a:buChar char="•"/>
      <a:defRPr sz="32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1pPr>
    <a:lvl2pPr marL="457200" algn="l" rtl="0" fontAlgn="base">
      <a:spcBef>
        <a:spcPct val="20000"/>
      </a:spcBef>
      <a:spcAft>
        <a:spcPct val="0"/>
      </a:spcAft>
      <a:buClr>
        <a:srgbClr val="8E0D30"/>
      </a:buClr>
      <a:buChar char="•"/>
      <a:defRPr sz="32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2pPr>
    <a:lvl3pPr marL="914400" algn="l" rtl="0" fontAlgn="base">
      <a:spcBef>
        <a:spcPct val="20000"/>
      </a:spcBef>
      <a:spcAft>
        <a:spcPct val="0"/>
      </a:spcAft>
      <a:buClr>
        <a:srgbClr val="8E0D30"/>
      </a:buClr>
      <a:buChar char="•"/>
      <a:defRPr sz="32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3pPr>
    <a:lvl4pPr marL="1371600" algn="l" rtl="0" fontAlgn="base">
      <a:spcBef>
        <a:spcPct val="20000"/>
      </a:spcBef>
      <a:spcAft>
        <a:spcPct val="0"/>
      </a:spcAft>
      <a:buClr>
        <a:srgbClr val="8E0D30"/>
      </a:buClr>
      <a:buChar char="•"/>
      <a:defRPr sz="32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4pPr>
    <a:lvl5pPr marL="1828800" algn="l" rtl="0" fontAlgn="base">
      <a:spcBef>
        <a:spcPct val="20000"/>
      </a:spcBef>
      <a:spcAft>
        <a:spcPct val="0"/>
      </a:spcAft>
      <a:buClr>
        <a:srgbClr val="8E0D30"/>
      </a:buClr>
      <a:buChar char="•"/>
      <a:defRPr sz="32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5pPr>
    <a:lvl6pPr marL="2286000" algn="l" defTabSz="914400" rtl="0" eaLnBrk="1" latinLnBrk="0" hangingPunct="1">
      <a:defRPr sz="32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6pPr>
    <a:lvl7pPr marL="2743200" algn="l" defTabSz="914400" rtl="0" eaLnBrk="1" latinLnBrk="0" hangingPunct="1">
      <a:defRPr sz="32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7pPr>
    <a:lvl8pPr marL="3200400" algn="l" defTabSz="914400" rtl="0" eaLnBrk="1" latinLnBrk="0" hangingPunct="1">
      <a:defRPr sz="32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8pPr>
    <a:lvl9pPr marL="3657600" algn="l" defTabSz="914400" rtl="0" eaLnBrk="1" latinLnBrk="0" hangingPunct="1">
      <a:defRPr sz="32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00592"/>
    <a:srgbClr val="4A04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693"/>
    <p:restoredTop sz="74583"/>
  </p:normalViewPr>
  <p:slideViewPr>
    <p:cSldViewPr snapToGrid="0">
      <p:cViewPr varScale="1">
        <p:scale>
          <a:sx n="100" d="100"/>
          <a:sy n="100" d="100"/>
        </p:scale>
        <p:origin x="1760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png>
</file>

<file path=ppt/media/image2.png>
</file>

<file path=ppt/media/image3.jpeg>
</file>

<file path=ppt/media/image4.jpeg>
</file>

<file path=ppt/media/image5.pn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13ED7A-E0CC-A14D-8702-3DBB30C4345D}" type="datetimeFigureOut">
              <a:rPr lang="en-US" smtClean="0"/>
              <a:t>2/18/24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12B09-6666-2149-A7EC-89A035875D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8111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0650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Think about churn…there are different stakeholders with different goals!  Who is your client, what is best for the company. </a:t>
            </a:r>
          </a:p>
          <a:p>
            <a:endParaRPr lang="en-US" dirty="0"/>
          </a:p>
          <a:p>
            <a:r>
              <a:rPr lang="en-US" dirty="0"/>
              <a:t>WHAT IS THE ACTION?</a:t>
            </a:r>
          </a:p>
          <a:p>
            <a:endParaRPr lang="en-US" dirty="0"/>
          </a:p>
          <a:p>
            <a:r>
              <a:rPr lang="en-US" dirty="0"/>
              <a:t>Maybe biggest cause of churn is poor signal strength…what can you do?</a:t>
            </a:r>
          </a:p>
          <a:p>
            <a:r>
              <a:rPr lang="en-US" dirty="0"/>
              <a:t>Lesser cause of churn is bill surprise – but maybe this is more actionable..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There are short term, local goals, and there are longer term needs of the </a:t>
            </a:r>
            <a:r>
              <a:rPr lang="en-US" dirty="0" err="1"/>
              <a:t>businsess</a:t>
            </a:r>
            <a:r>
              <a:rPr lang="en-US" dirty="0"/>
              <a:t>. </a:t>
            </a:r>
          </a:p>
          <a:p>
            <a:endParaRPr lang="en-US" dirty="0"/>
          </a:p>
          <a:p>
            <a:r>
              <a:rPr lang="en-US" dirty="0"/>
              <a:t>You can increase sales by offering 50% discount!  Yay!  What is wrong with that? </a:t>
            </a:r>
          </a:p>
          <a:p>
            <a:endParaRPr lang="en-US" dirty="0"/>
          </a:p>
          <a:p>
            <a:r>
              <a:rPr lang="en-US" dirty="0"/>
              <a:t>You can decrease churn by offering 3 months free. </a:t>
            </a:r>
          </a:p>
          <a:p>
            <a:endParaRPr lang="en-US" dirty="0"/>
          </a:p>
          <a:p>
            <a:r>
              <a:rPr lang="en-US" dirty="0"/>
              <a:t>people who call customer care every day...why?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7280E0-46B4-8149-A6A1-3A16A3720F7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797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6843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7280E0-46B4-8149-A6A1-3A16A3720F7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8210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HBO Max example – no info on time or scrolling</a:t>
            </a:r>
          </a:p>
          <a:p>
            <a:endParaRPr lang="en-US" dirty="0"/>
          </a:p>
          <a:p>
            <a:r>
              <a:rPr lang="en-US" dirty="0"/>
              <a:t>15k minutes of watching in a week…does this make sense? </a:t>
            </a:r>
          </a:p>
          <a:p>
            <a:r>
              <a:rPr lang="en-US" dirty="0"/>
              <a:t>There are less than that, but maybe multiple devices…so we figured ok, </a:t>
            </a:r>
          </a:p>
          <a:p>
            <a:r>
              <a:rPr lang="en-US" dirty="0"/>
              <a:t>But device times out after a certain time…</a:t>
            </a:r>
          </a:p>
          <a:p>
            <a:endParaRPr lang="en-US" dirty="0"/>
          </a:p>
          <a:p>
            <a:r>
              <a:rPr lang="en-US" dirty="0"/>
              <a:t>Also – don’t always know what your data is : account vs. </a:t>
            </a:r>
            <a:r>
              <a:rPr lang="en-US" dirty="0" err="1"/>
              <a:t>phone..someone</a:t>
            </a:r>
            <a:r>
              <a:rPr lang="en-US" dirty="0"/>
              <a:t> bad experience but one phone in family plan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5428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where most of your time is spent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7280E0-46B4-8149-A6A1-3A16A3720F7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1722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 not want to “memorize” patterns from the training data…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25023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ML – what is it?  </a:t>
            </a:r>
          </a:p>
          <a:p>
            <a:endParaRPr lang="en-US" dirty="0"/>
          </a:p>
          <a:p>
            <a:r>
              <a:rPr lang="en-US" dirty="0"/>
              <a:t>Really just a function to take inputs and create outputs. A lot more goes in but that is basic. </a:t>
            </a:r>
          </a:p>
          <a:p>
            <a:endParaRPr lang="en-US" dirty="0"/>
          </a:p>
          <a:p>
            <a:r>
              <a:rPr lang="en-US" dirty="0"/>
              <a:t>Its a function to create a function!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7280E0-46B4-8149-A6A1-3A16A3720F7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2577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DC1D04-6B6F-F33C-C36D-0792D7768E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E92F5B4-32CB-1A09-355F-3B125BB25B8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0721A65-42F1-C30A-1C3C-06AC181732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F08B67-B656-122D-49F0-3D27C052A8D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7280E0-46B4-8149-A6A1-3A16A3720F7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16869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are the pros and cons of these takes?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29407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 something more illustrative than a table.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7280E0-46B4-8149-A6A1-3A16A3720F7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1846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fields are related to data science?</a:t>
            </a:r>
          </a:p>
          <a:p>
            <a:r>
              <a:rPr lang="en-US" dirty="0"/>
              <a:t>What distinguishes these fields?</a:t>
            </a:r>
          </a:p>
          <a:p>
            <a:endParaRPr lang="en-US" dirty="0"/>
          </a:p>
          <a:p>
            <a:r>
              <a:rPr lang="en-US" dirty="0"/>
              <a:t>Statistics</a:t>
            </a:r>
          </a:p>
          <a:p>
            <a:r>
              <a:rPr lang="en-US" dirty="0"/>
              <a:t>Statistical Learning</a:t>
            </a:r>
          </a:p>
          <a:p>
            <a:r>
              <a:rPr lang="en-US" dirty="0"/>
              <a:t>Data Mining</a:t>
            </a:r>
          </a:p>
          <a:p>
            <a:r>
              <a:rPr lang="en-US" dirty="0"/>
              <a:t>Machine Learning</a:t>
            </a:r>
          </a:p>
          <a:p>
            <a:r>
              <a:rPr lang="en-US" dirty="0"/>
              <a:t>AI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27004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- short term benefit for long term loss</a:t>
            </a:r>
          </a:p>
          <a:p>
            <a:r>
              <a:rPr lang="en-US" dirty="0"/>
              <a:t>- benefit to one team but not to the company as a whole</a:t>
            </a:r>
          </a:p>
          <a:p>
            <a:r>
              <a:rPr lang="en-US" dirty="0"/>
              <a:t>- or a blind spot leads to bias in deployment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31680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Facial Recognition, voice recognition</a:t>
            </a:r>
          </a:p>
          <a:p>
            <a:r>
              <a:rPr lang="en-US" dirty="0"/>
              <a:t>Algorithms for sentencing (COMPASS) </a:t>
            </a:r>
          </a:p>
          <a:p>
            <a:r>
              <a:rPr lang="en-US" dirty="0"/>
              <a:t>Credit decisions…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7683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7280E0-46B4-8149-A6A1-3A16A3720F7C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40671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Requires teams to work well together, subject matter expertise on both sides!  That is why having a range of knowledge from CS to stat is important!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7280E0-46B4-8149-A6A1-3A16A3720F7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24842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many focus on algorithm…but much much more</a:t>
            </a:r>
          </a:p>
          <a:p>
            <a:endParaRPr lang="en-US" dirty="0"/>
          </a:p>
          <a:p>
            <a:r>
              <a:rPr lang="en-US" dirty="0"/>
              <a:t>Must come back to Bus Und!!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7280E0-46B4-8149-A6A1-3A16A3720F7C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90727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Think through the steps…big problem, small problem…does solving the small problem impact the big problem?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Data – what are the most important things that might impact churn?  </a:t>
            </a:r>
          </a:p>
          <a:p>
            <a:endParaRPr lang="en-US" dirty="0"/>
          </a:p>
          <a:p>
            <a:r>
              <a:rPr lang="en-US" dirty="0"/>
              <a:t>WHAT data would you </a:t>
            </a:r>
            <a:r>
              <a:rPr lang="en-US" dirty="0" err="1"/>
              <a:t>aslk</a:t>
            </a:r>
            <a:r>
              <a:rPr lang="en-US" dirty="0"/>
              <a:t> for – on whom (e.g. only those that left at end of contract?) First Contract? </a:t>
            </a:r>
          </a:p>
          <a:p>
            <a:r>
              <a:rPr lang="en-US" dirty="0"/>
              <a:t>How do you know who left? </a:t>
            </a:r>
          </a:p>
          <a:p>
            <a:r>
              <a:rPr lang="en-US" dirty="0"/>
              <a:t>In telecom, for various reasons, you don’t consider them “gone” until you go two bill cycles without them </a:t>
            </a:r>
          </a:p>
          <a:p>
            <a:endParaRPr lang="en-US" dirty="0"/>
          </a:p>
          <a:p>
            <a:r>
              <a:rPr lang="en-US" dirty="0"/>
              <a:t>How far back do you go?</a:t>
            </a:r>
          </a:p>
          <a:p>
            <a:endParaRPr lang="en-US" dirty="0"/>
          </a:p>
          <a:p>
            <a:r>
              <a:rPr lang="en-US" dirty="0"/>
              <a:t>Model – what are you training your data on…who is going to churn?  Or who is going to take the offer? 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Note – process returns probabilities…but you never observe them!  How do you know if a probability is correct??</a:t>
            </a:r>
          </a:p>
          <a:p>
            <a:endParaRPr lang="en-US" dirty="0"/>
          </a:p>
          <a:p>
            <a:r>
              <a:rPr lang="en-US" dirty="0"/>
              <a:t>Evaluate: what is success?  Taking the model, not churning, not churning after x months, what is the baseline</a:t>
            </a:r>
          </a:p>
          <a:p>
            <a:endParaRPr lang="en-US" dirty="0"/>
          </a:p>
          <a:p>
            <a:r>
              <a:rPr lang="en-US" dirty="0"/>
              <a:t>Deployment – what do you do if the customer is high risk but is already under contract?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80753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Point out that Predictive is best for your project!!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05538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46401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Don’t take this too seriously</a:t>
            </a:r>
          </a:p>
          <a:p>
            <a:endParaRPr lang="en-US" dirty="0"/>
          </a:p>
          <a:p>
            <a:r>
              <a:rPr lang="en-US" dirty="0"/>
              <a:t>sometimes you need to do both classification and regression...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57618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Action…don’t accept the loan!  </a:t>
            </a:r>
          </a:p>
          <a:p>
            <a:endParaRPr lang="en-US" dirty="0"/>
          </a:p>
          <a:p>
            <a:r>
              <a:rPr lang="en-US" dirty="0"/>
              <a:t>Model gives a probability</a:t>
            </a:r>
          </a:p>
          <a:p>
            <a:endParaRPr lang="en-US" dirty="0"/>
          </a:p>
          <a:p>
            <a:r>
              <a:rPr lang="en-US" dirty="0"/>
              <a:t>Put the model in the hands of the loan officer, who can make a judgement…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726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Consultant – need to understand it</a:t>
            </a:r>
          </a:p>
          <a:p>
            <a:r>
              <a:rPr lang="en-US" dirty="0"/>
              <a:t>Venture Cap</a:t>
            </a:r>
          </a:p>
          <a:p>
            <a:endParaRPr lang="en-US" dirty="0"/>
          </a:p>
          <a:p>
            <a:r>
              <a:rPr lang="en-US" dirty="0"/>
              <a:t>Can you ask intelligent questions? Can you challenge the evaluation? </a:t>
            </a:r>
          </a:p>
          <a:p>
            <a:endParaRPr lang="en-US" dirty="0"/>
          </a:p>
          <a:p>
            <a:r>
              <a:rPr lang="en-US" dirty="0"/>
              <a:t>Tie back to the survey – what roles do you think you might have.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99045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03381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>
              <a:defRPr i="1"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defTabSz="922338">
              <a:defRPr i="1"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defTabSz="922338">
              <a:defRPr i="1"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defTabSz="922338">
              <a:defRPr i="1"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defTabSz="922338">
              <a:defRPr i="1"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algn="r" defTabSz="922338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algn="r" defTabSz="922338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algn="r" defTabSz="922338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algn="r" defTabSz="922338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fld id="{58FC26C2-DE8C-43BF-A07C-B049FF021787}" type="slidenum">
              <a:rPr lang="en-US" i="0" smtClean="0"/>
              <a:pPr/>
              <a:t>37</a:t>
            </a:fld>
            <a:endParaRPr lang="en-US" i="0"/>
          </a:p>
        </p:txBody>
      </p:sp>
      <p:sp>
        <p:nvSpPr>
          <p:cNvPr id="542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 dirty="0">
                <a:latin typeface="Arial" pitchFamily="34" charset="0"/>
              </a:rPr>
              <a:t>Can they come up with them? </a:t>
            </a: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defTabSz="922338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defTabSz="922338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defTabSz="922338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defTabSz="922338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fld id="{2A38B616-2C7F-4F29-A932-ED9E56DD1285}" type="slidenum">
              <a:rPr lang="en-US" altLang="en-US" smtClean="0"/>
              <a:pPr/>
              <a:t>39</a:t>
            </a:fld>
            <a:endParaRPr lang="en-US" altLang="en-US"/>
          </a:p>
        </p:txBody>
      </p:sp>
      <p:sp>
        <p:nvSpPr>
          <p:cNvPr id="583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5837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413250"/>
            <a:ext cx="5029200" cy="4184650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92270" tIns="46135" rIns="92270" bIns="46135"/>
          <a:lstStyle/>
          <a:p>
            <a:pPr eaLnBrk="1" hangingPunct="1"/>
            <a:r>
              <a:rPr lang="en-US" altLang="en-US" dirty="0">
                <a:latin typeface="Arial" pitchFamily="34" charset="0"/>
              </a:rPr>
              <a:t>Put on board as data science vs use (deployment)</a:t>
            </a:r>
          </a:p>
          <a:p>
            <a:pPr eaLnBrk="1" hangingPunct="1"/>
            <a:endParaRPr lang="en-US" altLang="en-US" dirty="0">
              <a:latin typeface="Arial" pitchFamily="34" charset="0"/>
            </a:endParaRPr>
          </a:p>
          <a:p>
            <a:pPr eaLnBrk="1" hangingPunct="1"/>
            <a:r>
              <a:rPr lang="en-US" altLang="en-US" dirty="0">
                <a:latin typeface="Arial" pitchFamily="34" charset="0"/>
              </a:rPr>
              <a:t>Data – science – selected </a:t>
            </a:r>
            <a:r>
              <a:rPr lang="en-US" altLang="en-US" dirty="0" err="1">
                <a:latin typeface="Arial" pitchFamily="34" charset="0"/>
              </a:rPr>
              <a:t>mdlel</a:t>
            </a:r>
            <a:endParaRPr lang="en-US" altLang="en-US" dirty="0">
              <a:latin typeface="Arial" pitchFamily="34" charset="0"/>
            </a:endParaRPr>
          </a:p>
          <a:p>
            <a:pPr eaLnBrk="1" hangingPunct="1"/>
            <a:r>
              <a:rPr lang="en-US" altLang="en-US" dirty="0">
                <a:latin typeface="Arial" pitchFamily="34" charset="0"/>
              </a:rPr>
              <a:t>========================</a:t>
            </a:r>
          </a:p>
          <a:p>
            <a:pPr eaLnBrk="1" hangingPunct="1"/>
            <a:r>
              <a:rPr lang="en-US" altLang="en-US" dirty="0">
                <a:latin typeface="Arial" pitchFamily="34" charset="0"/>
              </a:rPr>
              <a:t>New data – model – prediction – action (--outcome--feedback)</a:t>
            </a:r>
          </a:p>
          <a:p>
            <a:pPr eaLnBrk="1" hangingPunct="1"/>
            <a:endParaRPr lang="en-US" altLang="en-US" dirty="0">
              <a:latin typeface="Arial" pitchFamily="34" charset="0"/>
            </a:endParaRPr>
          </a:p>
          <a:p>
            <a:pPr eaLnBrk="1" hangingPunct="1"/>
            <a:r>
              <a:rPr lang="en-US" altLang="en-US" dirty="0">
                <a:latin typeface="Arial" pitchFamily="34" charset="0"/>
              </a:rPr>
              <a:t>ML is a </a:t>
            </a:r>
            <a:r>
              <a:rPr lang="en-US" altLang="en-US" dirty="0" err="1">
                <a:latin typeface="Arial" pitchFamily="34" charset="0"/>
              </a:rPr>
              <a:t>pogram</a:t>
            </a:r>
            <a:r>
              <a:rPr lang="en-US" altLang="en-US" dirty="0">
                <a:latin typeface="Arial" pitchFamily="34" charset="0"/>
              </a:rPr>
              <a:t> that writes programs</a:t>
            </a:r>
          </a:p>
        </p:txBody>
      </p:sp>
    </p:spTree>
    <p:extLst>
      <p:ext uri="{BB962C8B-B14F-4D97-AF65-F5344CB8AC3E}">
        <p14:creationId xmlns:p14="http://schemas.microsoft.com/office/powerpoint/2010/main" val="3354206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Have them come up with these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5024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Have them come up with these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3500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is churn? Why is it important?</a:t>
            </a:r>
          </a:p>
          <a:p>
            <a:endParaRPr lang="en-US" dirty="0"/>
          </a:p>
          <a:p>
            <a:r>
              <a:rPr lang="en-US" dirty="0"/>
              <a:t>One basis point = bp = .0001 x 80M = 8000 customers you save with one bp improvement of churn x $100 per month = 800k x 12 = 9.6M</a:t>
            </a:r>
          </a:p>
          <a:p>
            <a:endParaRPr lang="en-US" dirty="0"/>
          </a:p>
          <a:p>
            <a:r>
              <a:rPr lang="en-US" dirty="0"/>
              <a:t>What is the offer?</a:t>
            </a:r>
          </a:p>
          <a:p>
            <a:r>
              <a:rPr lang="en-US" dirty="0"/>
              <a:t>How good is the offer, do you think it is worthwhile? </a:t>
            </a:r>
          </a:p>
          <a:p>
            <a:r>
              <a:rPr lang="en-US" dirty="0"/>
              <a:t>Expected take rates?</a:t>
            </a:r>
          </a:p>
          <a:p>
            <a:r>
              <a:rPr lang="en-US" dirty="0"/>
              <a:t>What is success?  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Goal is not who is going to leave!  It is who to send the marketing to!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Big question to small question.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What is the action?? Offer. Very clear here but not always so. </a:t>
            </a:r>
          </a:p>
          <a:p>
            <a:endParaRPr lang="en-US" dirty="0"/>
          </a:p>
          <a:p>
            <a:r>
              <a:rPr lang="en-US" dirty="0"/>
              <a:t>Will our action solve the big </a:t>
            </a:r>
            <a:r>
              <a:rPr lang="en-US" dirty="0" err="1"/>
              <a:t>problrm</a:t>
            </a:r>
            <a:r>
              <a:rPr lang="en-US" dirty="0"/>
              <a:t>? Don’t know!!</a:t>
            </a:r>
          </a:p>
          <a:p>
            <a:endParaRPr lang="en-US" dirty="0"/>
          </a:p>
          <a:p>
            <a:r>
              <a:rPr lang="en-US" dirty="0"/>
              <a:t>What comes from the algorithm?</a:t>
            </a:r>
          </a:p>
          <a:p>
            <a:r>
              <a:rPr lang="en-US" dirty="0"/>
              <a:t>We also need decision logic.</a:t>
            </a:r>
          </a:p>
          <a:p>
            <a:endParaRPr lang="en-US" dirty="0"/>
          </a:p>
          <a:p>
            <a:r>
              <a:rPr lang="en-US" dirty="0"/>
              <a:t>What is the outcome?  Who to send the plan to, or who will take the plan, or who will leave? </a:t>
            </a:r>
          </a:p>
          <a:p>
            <a:endParaRPr lang="en-US" dirty="0"/>
          </a:p>
          <a:p>
            <a:r>
              <a:rPr lang="en-US" dirty="0"/>
              <a:t>Or who will be impacted by the plan?  These are all different things!</a:t>
            </a:r>
          </a:p>
          <a:p>
            <a:endParaRPr lang="en-US" dirty="0"/>
          </a:p>
          <a:p>
            <a:r>
              <a:rPr lang="en-US" dirty="0"/>
              <a:t>Final question…why not just make the offer to everybody?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51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Work through this on board…</a:t>
            </a:r>
          </a:p>
          <a:p>
            <a:endParaRPr lang="en-US" dirty="0"/>
          </a:p>
          <a:p>
            <a:r>
              <a:rPr lang="en-US" dirty="0"/>
              <a:t>Why a process?  Discuss analytics as a craft…this should not be viewed as a formula…more like an “artistic process” – tools, knowledge, experience, common sense. </a:t>
            </a:r>
          </a:p>
          <a:p>
            <a:endParaRPr lang="en-US" dirty="0"/>
          </a:p>
          <a:p>
            <a:r>
              <a:rPr lang="en-US" dirty="0"/>
              <a:t>When to be creative and when to trust the science.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7280E0-46B4-8149-A6A1-3A16A3720F7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2732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 something more illustrative than a table.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7280E0-46B4-8149-A6A1-3A16A3720F7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6991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Rectangle 7"/>
          <p:cNvSpPr txBox="1">
            <a:spLocks noGrp="1" noChangeArrowheads="1"/>
          </p:cNvSpPr>
          <p:nvPr/>
        </p:nvSpPr>
        <p:spPr bwMode="auto">
          <a:xfrm>
            <a:off x="3884613" y="8686488"/>
            <a:ext cx="2971800" cy="4559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2286" tIns="46144" rIns="92286" bIns="46144" anchor="b"/>
          <a:lstStyle/>
          <a:p>
            <a:pPr algn="r" defTabSz="922338"/>
            <a:fld id="{C19F38B3-0B61-4AA5-9B6D-27BFFC65EF75}" type="slidenum">
              <a:rPr lang="en-US" altLang="en-US" sz="1200"/>
              <a:pPr algn="r" defTabSz="922338"/>
              <a:t>10</a:t>
            </a:fld>
            <a:endParaRPr lang="en-US" altLang="en-US" sz="1200"/>
          </a:p>
        </p:txBody>
      </p:sp>
      <p:sp>
        <p:nvSpPr>
          <p:cNvPr id="389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7389" y="4342464"/>
            <a:ext cx="5483225" cy="4114487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91429" tIns="45714" rIns="91429" bIns="45714"/>
          <a:lstStyle/>
          <a:p>
            <a:pPr eaLnBrk="1" hangingPunct="1"/>
            <a:endParaRPr lang="en-US" altLang="en-US" dirty="0"/>
          </a:p>
          <a:p>
            <a:pPr eaLnBrk="1" hangingPunct="1"/>
            <a:r>
              <a:rPr lang="en-US" altLang="en-US" dirty="0"/>
              <a:t>Sometimes you do start with a data set and do exploratory work…but that is only typically to do hypothesis generation, and then the questions get more  defined</a:t>
            </a:r>
          </a:p>
          <a:p>
            <a:pPr eaLnBrk="1" hangingPunct="1"/>
            <a:endParaRPr lang="en-US" altLang="en-US" dirty="0"/>
          </a:p>
          <a:p>
            <a:pPr eaLnBrk="1" hangingPunct="1"/>
            <a:r>
              <a:rPr lang="en-US" altLang="en-US" dirty="0"/>
              <a:t>Clustering as an example - why? </a:t>
            </a:r>
          </a:p>
        </p:txBody>
      </p:sp>
    </p:spTree>
    <p:extLst>
      <p:ext uri="{BB962C8B-B14F-4D97-AF65-F5344CB8AC3E}">
        <p14:creationId xmlns:p14="http://schemas.microsoft.com/office/powerpoint/2010/main" val="6509502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" y="278640"/>
            <a:ext cx="7772400" cy="1470025"/>
          </a:xfrm>
        </p:spPr>
        <p:txBody>
          <a:bodyPr/>
          <a:lstStyle>
            <a:lvl1pPr>
              <a:defRPr>
                <a:solidFill>
                  <a:srgbClr val="600592"/>
                </a:solidFill>
              </a:defRPr>
            </a:lvl1pPr>
          </a:lstStyle>
          <a:p>
            <a:r>
              <a:rPr lang="en-US" dirty="0"/>
              <a:t>Topic Num - Name of Topic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43000" y="2139536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342900" indent="0" algn="ctr">
              <a:buNone/>
              <a:defRPr/>
            </a:lvl2pPr>
            <a:lvl3pPr marL="685800" indent="0" algn="ctr">
              <a:buNone/>
              <a:defRPr/>
            </a:lvl3pPr>
            <a:lvl4pPr marL="1028700" indent="0" algn="ctr">
              <a:buNone/>
              <a:defRPr/>
            </a:lvl4pPr>
            <a:lvl5pPr marL="1371600" indent="0" algn="ctr">
              <a:buNone/>
              <a:defRPr/>
            </a:lvl5pPr>
            <a:lvl6pPr marL="1714500" indent="0" algn="ctr">
              <a:buNone/>
              <a:defRPr/>
            </a:lvl6pPr>
            <a:lvl7pPr marL="2057400" indent="0" algn="ctr">
              <a:buNone/>
              <a:defRPr/>
            </a:lvl7pPr>
            <a:lvl8pPr marL="2400300" indent="0" algn="ctr">
              <a:buNone/>
              <a:defRPr/>
            </a:lvl8pPr>
            <a:lvl9pPr marL="2743200" indent="0" algn="ctr">
              <a:buNone/>
              <a:defRPr/>
            </a:lvl9pPr>
          </a:lstStyle>
          <a:p>
            <a:r>
              <a:rPr lang="en-US" dirty="0"/>
              <a:t>Data Science for Business</a:t>
            </a:r>
          </a:p>
          <a:p>
            <a:endParaRPr lang="en-US" dirty="0"/>
          </a:p>
          <a:p>
            <a:r>
              <a:rPr lang="en-US" dirty="0"/>
              <a:t>Chris Volinsky</a:t>
            </a:r>
          </a:p>
          <a:p>
            <a:r>
              <a:rPr lang="en-US" dirty="0"/>
              <a:t>NYU Stern School of Business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9F43C82-9B9B-AC4F-98CD-0ADC587116F3}" type="datetime1">
              <a:rPr lang="en-US" smtClean="0"/>
              <a:t>2/18/24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114D675-817C-D2B8-A095-F0294E39F38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31504" y="3429000"/>
            <a:ext cx="4823791" cy="2717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3982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1178AE4-2A10-5F42-AC8C-4BD01A79A0D1}" type="datetime1">
              <a:rPr lang="en-US" smtClean="0"/>
              <a:t>2/18/24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9790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675C519-8308-2748-8B0B-F7B055AE4297}" type="datetime1">
              <a:rPr lang="en-US" smtClean="0"/>
              <a:t>2/18/24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4905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 preserve="1">
  <p:cSld name="Title and Tex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8229600" cy="2185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3938589"/>
            <a:ext cx="8229600" cy="2187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CD0997E-0CDD-7541-9D88-20A562751868}" type="datetime1">
              <a:rPr lang="en-US" smtClean="0"/>
              <a:t>2/18/24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5327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4"/>
            <a:ext cx="40386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4"/>
            <a:ext cx="40386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C053AD8-5CA7-3F49-B495-B884AFEE8A16}" type="datetime1">
              <a:rPr lang="en-US" smtClean="0"/>
              <a:t>2/18/24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7794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600204"/>
            <a:ext cx="8229600" cy="4525963"/>
          </a:xfrm>
        </p:spPr>
        <p:txBody>
          <a:bodyPr/>
          <a:lstStyle/>
          <a:p>
            <a:pPr lvl="0"/>
            <a:r>
              <a:rPr lang="en-US" noProof="0"/>
              <a:t>Click icon to add table</a:t>
            </a:r>
            <a:endParaRPr lang="en-US" noProof="0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C751CFE-5FBC-BA47-8777-CE847435DFFA}" type="datetime1">
              <a:rPr lang="en-US" smtClean="0"/>
              <a:t>2/18/24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4780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 preserve="1">
  <p:cSld name="Title, Text and Clip 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4"/>
            <a:ext cx="40386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lipArt Placeholder 3"/>
          <p:cNvSpPr>
            <a:spLocks noGrp="1"/>
          </p:cNvSpPr>
          <p:nvPr>
            <p:ph type="clipArt" sz="half" idx="2"/>
          </p:nvPr>
        </p:nvSpPr>
        <p:spPr>
          <a:xfrm>
            <a:off x="4648200" y="1600204"/>
            <a:ext cx="4038600" cy="4525963"/>
          </a:xfrm>
        </p:spPr>
        <p:txBody>
          <a:bodyPr/>
          <a:lstStyle/>
          <a:p>
            <a:pPr lvl="0"/>
            <a:r>
              <a:rPr lang="en-US" noProof="0"/>
              <a:t>Click icon to add online image</a:t>
            </a:r>
            <a:endParaRPr lang="en-US" noProof="0" dirty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A75583E-7D50-3C4A-8A37-9B3FE7B04D6C}" type="datetime1">
              <a:rPr lang="en-US" smtClean="0"/>
              <a:t>2/18/24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592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 descr="A black background with purple letters&#10;&#10;Description automatically generated">
            <a:extLst>
              <a:ext uri="{FF2B5EF4-FFF2-40B4-BE49-F238E27FC236}">
                <a16:creationId xmlns:a16="http://schemas.microsoft.com/office/drawing/2014/main" id="{116E0C90-514F-E1AB-C247-966E1AD79D8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328918"/>
            <a:ext cx="1396448" cy="785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435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4"/>
            <a:ext cx="7772400" cy="1362075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DF769E5-24F5-8F43-8EA5-E948B75DD02E}" type="datetime1">
              <a:rPr lang="en-US" smtClean="0"/>
              <a:t>2/18/24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355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4"/>
            <a:ext cx="4038600" cy="4525963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4"/>
            <a:ext cx="4038600" cy="4525963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D5B1BC2-7DC9-274F-9AA5-41AD410B73E8}" type="datetime1">
              <a:rPr lang="en-US" smtClean="0"/>
              <a:t>2/18/24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1575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7F9541A-B732-0842-A74F-0C72DB237063}" type="datetime1">
              <a:rPr lang="en-US" smtClean="0"/>
              <a:t>2/18/24</a:t>
            </a:fld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1495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397BA72-28C9-9A46-8637-8A409BF0CACF}" type="datetime1">
              <a:rPr lang="en-US" smtClean="0"/>
              <a:t>2/18/24</a:t>
            </a:fld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922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54BA4BC-FC40-B844-8CA3-66DD08AD127A}" type="datetime1">
              <a:rPr lang="en-US" smtClean="0"/>
              <a:t>2/18/24</a:t>
            </a:fld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1726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2"/>
            <a:ext cx="3008313" cy="4691063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381634-E977-7043-B341-F77FCA8D6817}" type="datetime1">
              <a:rPr lang="en-US" smtClean="0"/>
              <a:t>2/18/24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5927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242C96D-D083-B04B-BE8C-D38697A2B148}" type="datetime1">
              <a:rPr lang="en-US" smtClean="0"/>
              <a:t>2/18/24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977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136525"/>
            <a:ext cx="8229600" cy="7292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021899"/>
            <a:ext cx="8229600" cy="48142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2996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ClrTx/>
              <a:buFontTx/>
              <a:buNone/>
              <a:defRPr sz="1050">
                <a:latin typeface="Arial" charset="0"/>
              </a:defRPr>
            </a:lvl1pPr>
          </a:lstStyle>
          <a:p>
            <a:fld id="{C3BC7800-B276-A64A-8AB0-19972C98F17B}" type="datetime1">
              <a:rPr lang="en-US" smtClean="0"/>
              <a:t>2/18/24</a:t>
            </a:fld>
            <a:endParaRPr lang="en-US"/>
          </a:p>
        </p:txBody>
      </p:sp>
      <p:sp>
        <p:nvSpPr>
          <p:cNvPr id="212997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spcBef>
                <a:spcPct val="0"/>
              </a:spcBef>
              <a:buClrTx/>
              <a:buFontTx/>
              <a:buNone/>
              <a:defRPr sz="105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212998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ClrTx/>
              <a:buFontTx/>
              <a:buNone/>
              <a:defRPr sz="1050">
                <a:latin typeface="Arial" charset="0"/>
              </a:defRPr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4120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3300">
          <a:solidFill>
            <a:srgbClr val="600592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itchFamily="34" charset="0"/>
          <a:cs typeface="Arial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itchFamily="34" charset="0"/>
          <a:cs typeface="Arial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itchFamily="34" charset="0"/>
          <a:cs typeface="Arial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itchFamily="34" charset="0"/>
          <a:cs typeface="Arial" pitchFamily="34" charset="0"/>
        </a:defRPr>
      </a:lvl5pPr>
      <a:lvl6pPr marL="342900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itchFamily="34" charset="0"/>
          <a:cs typeface="Arial" pitchFamily="34" charset="0"/>
        </a:defRPr>
      </a:lvl6pPr>
      <a:lvl7pPr marL="685800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itchFamily="34" charset="0"/>
          <a:cs typeface="Arial" pitchFamily="34" charset="0"/>
        </a:defRPr>
      </a:lvl7pPr>
      <a:lvl8pPr marL="1028700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itchFamily="34" charset="0"/>
          <a:cs typeface="Arial" pitchFamily="34" charset="0"/>
        </a:defRPr>
      </a:lvl8pPr>
      <a:lvl9pPr marL="1371600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itchFamily="34" charset="0"/>
          <a:cs typeface="Arial" pitchFamily="34" charset="0"/>
        </a:defRPr>
      </a:lvl9pPr>
    </p:titleStyle>
    <p:bodyStyle>
      <a:lvl1pPr marL="257175" indent="-257175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  <a:lvl2pPr marL="557213" indent="-214313" algn="l" rtl="0" eaLnBrk="1" fontAlgn="base" hangingPunct="1">
        <a:spcBef>
          <a:spcPct val="20000"/>
        </a:spcBef>
        <a:spcAft>
          <a:spcPct val="0"/>
        </a:spcAft>
        <a:buChar char="–"/>
        <a:defRPr sz="18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2pPr>
      <a:lvl3pPr marL="857250" indent="-171450" algn="l" rtl="0" eaLnBrk="1" fontAlgn="base" hangingPunct="1">
        <a:spcBef>
          <a:spcPct val="20000"/>
        </a:spcBef>
        <a:spcAft>
          <a:spcPct val="0"/>
        </a:spcAft>
        <a:buChar char="•"/>
        <a:defRPr sz="16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3pPr>
      <a:lvl4pPr marL="1200150" indent="-171450" algn="l" rtl="0" eaLnBrk="1" fontAlgn="base" hangingPunct="1">
        <a:spcBef>
          <a:spcPct val="20000"/>
        </a:spcBef>
        <a:spcAft>
          <a:spcPct val="0"/>
        </a:spcAft>
        <a:buChar char="–"/>
        <a:defRPr sz="15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4pPr>
      <a:lvl5pPr marL="1543050" indent="-17145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5pPr>
      <a:lvl6pPr marL="1885950" indent="-17145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  <a:cs typeface="+mn-cs"/>
        </a:defRPr>
      </a:lvl6pPr>
      <a:lvl7pPr marL="2228850" indent="-17145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  <a:cs typeface="+mn-cs"/>
        </a:defRPr>
      </a:lvl7pPr>
      <a:lvl8pPr marL="2571750" indent="-17145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  <a:cs typeface="+mn-cs"/>
        </a:defRPr>
      </a:lvl8pPr>
      <a:lvl9pPr marL="2914650" indent="-17145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hyperlink" Target="http://www.google.com/url?sa=i&amp;rct=j&amp;q=&amp;esrc=s&amp;source=images&amp;cd=&amp;cad=rja&amp;uact=8&amp;ved=0CAcQjRxqFQoTCN7ujPPz_McCFcMVPgod39gG5A&amp;url=http://www.hindscc.edu/programs-of-study/nursing-and-health-related-programs/Diagnostic-Medical-Sonography/index&amp;bvm=bv.102829193,d.eXY&amp;psig=AFQjCNEwa0jlJTjxywqWfFVq7w-jm0Wcvg&amp;ust=1442539289213088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2FFC07-3828-6FDB-8B93-EA871DD298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732553"/>
            <a:ext cx="7772400" cy="1470025"/>
          </a:xfrm>
        </p:spPr>
        <p:txBody>
          <a:bodyPr/>
          <a:lstStyle/>
          <a:p>
            <a:r>
              <a:rPr lang="en-US" dirty="0"/>
              <a:t>Topic 2  – Intro to Data Science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775E86-3AC1-27FE-A80E-914C9B6378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Statistics and Data Analysis</a:t>
            </a:r>
          </a:p>
          <a:p>
            <a:r>
              <a:rPr lang="en-US" sz="1800" dirty="0"/>
              <a:t>COR1-GB.1305</a:t>
            </a:r>
          </a:p>
          <a:p>
            <a:r>
              <a:rPr lang="en-US" dirty="0"/>
              <a:t>Prof: Chris </a:t>
            </a:r>
            <a:r>
              <a:rPr lang="en-US" dirty="0" err="1"/>
              <a:t>Volinsky</a:t>
            </a:r>
            <a:endParaRPr lang="en-US" dirty="0"/>
          </a:p>
          <a:p>
            <a:r>
              <a:rPr lang="en-US" dirty="0"/>
              <a:t>NYU Stern:  Fall 2023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AF9755-800C-BAA7-9886-5018A613A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8286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 txBox="1">
            <a:spLocks noGrp="1"/>
          </p:cNvSpPr>
          <p:nvPr/>
        </p:nvSpPr>
        <p:spPr bwMode="auto">
          <a:xfrm>
            <a:off x="6553200" y="6243638"/>
            <a:ext cx="2133600" cy="4572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anchor="b"/>
          <a:lstStyle/>
          <a:p>
            <a:pPr algn="r">
              <a:defRPr/>
            </a:pPr>
            <a:fld id="{7C5838A2-92A9-4DF6-A117-6FD176E90AA1}" type="slidenum">
              <a:rPr lang="en-US" sz="1200">
                <a:effectLst>
                  <a:outerShdw blurRad="38100" dist="38100" dir="2700000" algn="tl">
                    <a:srgbClr val="000000"/>
                  </a:outerShdw>
                </a:effectLst>
              </a:rPr>
              <a:pPr algn="r">
                <a:defRPr/>
              </a:pPr>
              <a:t>10</a:t>
            </a:fld>
            <a:endParaRPr lang="en-US" sz="1200"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177154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33338"/>
            <a:ext cx="8229600" cy="838200"/>
          </a:xfrm>
        </p:spPr>
        <p:txBody>
          <a:bodyPr>
            <a:normAutofit/>
          </a:bodyPr>
          <a:lstStyle/>
          <a:p>
            <a:pPr eaLnBrk="1" hangingPunct="1">
              <a:defRPr/>
            </a:pPr>
            <a:r>
              <a:rPr lang="en-US" sz="3200" dirty="0"/>
              <a:t>Business Understanding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28600" y="1149508"/>
            <a:ext cx="8077194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eaLnBrk="1" hangingPunct="1">
              <a:def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lvl="1" indent="-214313" eaLnBrk="1" hangingPunct="1">
              <a:buChar char="–"/>
              <a:defRPr sz="18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eaLnBrk="1" hangingPunct="1">
              <a:defRPr sz="16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eaLnBrk="1" hangingPunct="1">
              <a:buChar char="–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eaLnBrk="1" hangingPunct="1">
              <a:buChar char="»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6pPr>
            <a:lvl7pPr marL="22288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7pPr>
            <a:lvl8pPr marL="25717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8pPr>
            <a:lvl9pPr marL="29146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9pPr>
          </a:lstStyle>
          <a:p>
            <a:r>
              <a:rPr lang="en-US" dirty="0"/>
              <a:t>Data Science should typically be driven by a key business question</a:t>
            </a:r>
          </a:p>
          <a:p>
            <a:r>
              <a:rPr lang="en-US" dirty="0"/>
              <a:t>Avoid the “big data pipe dream”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E30BF62-17EE-9D71-DC2D-338A803FC525}"/>
              </a:ext>
            </a:extLst>
          </p:cNvPr>
          <p:cNvSpPr txBox="1"/>
          <p:nvPr/>
        </p:nvSpPr>
        <p:spPr>
          <a:xfrm>
            <a:off x="977384" y="4305722"/>
            <a:ext cx="79095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Try and break big questions into smaller questions that are answerable by data: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95EF8F-3352-570F-7197-A37DE94817A7}"/>
              </a:ext>
            </a:extLst>
          </p:cNvPr>
          <p:cNvSpPr txBox="1"/>
          <p:nvPr/>
        </p:nvSpPr>
        <p:spPr>
          <a:xfrm>
            <a:off x="161650" y="5239978"/>
            <a:ext cx="4105547" cy="1366528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Big questions:</a:t>
            </a:r>
          </a:p>
          <a:p>
            <a:pPr marL="285750" indent="-285750"/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How do we increase revenue?</a:t>
            </a:r>
          </a:p>
          <a:p>
            <a:pPr marL="285750" indent="-285750"/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How do we diversify customers?</a:t>
            </a:r>
          </a:p>
          <a:p>
            <a:pPr marL="285750" indent="-285750"/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Why is customer satisfaction down?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7DCD55-D53F-5CE8-D62D-643BA2140DD6}"/>
              </a:ext>
            </a:extLst>
          </p:cNvPr>
          <p:cNvSpPr txBox="1"/>
          <p:nvPr/>
        </p:nvSpPr>
        <p:spPr>
          <a:xfrm>
            <a:off x="4374003" y="5187656"/>
            <a:ext cx="4689987" cy="1471172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Smaller (answerable) questions:</a:t>
            </a:r>
          </a:p>
          <a:p>
            <a:pPr marL="285750" indent="-285750"/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What trends do we see in customer spending?</a:t>
            </a:r>
          </a:p>
          <a:p>
            <a:pPr marL="285750" indent="-285750"/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Which segments of population perform poorly?</a:t>
            </a:r>
          </a:p>
          <a:p>
            <a:pPr marL="285750" indent="-285750"/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What strategies reduce customer service hold times?</a:t>
            </a:r>
          </a:p>
        </p:txBody>
      </p:sp>
      <p:pic>
        <p:nvPicPr>
          <p:cNvPr id="1026" name="Picture 2" descr="How to Run an Executive Team Meeting">
            <a:extLst>
              <a:ext uri="{FF2B5EF4-FFF2-40B4-BE49-F238E27FC236}">
                <a16:creationId xmlns:a16="http://schemas.microsoft.com/office/drawing/2014/main" id="{DFB39381-14A5-B415-2B49-D8024BBB3A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2325763"/>
            <a:ext cx="2590923" cy="1728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299ED72E-C22E-8027-51A8-C8D875E5B62C}"/>
              </a:ext>
            </a:extLst>
          </p:cNvPr>
          <p:cNvSpPr/>
          <p:nvPr/>
        </p:nvSpPr>
        <p:spPr bwMode="auto">
          <a:xfrm>
            <a:off x="3272971" y="2367633"/>
            <a:ext cx="2289687" cy="707885"/>
          </a:xfrm>
          <a:prstGeom prst="wedgeRoundRectCallout">
            <a:avLst>
              <a:gd name="adj1" fmla="val -63848"/>
              <a:gd name="adj2" fmla="val 80298"/>
              <a:gd name="adj3" fmla="val 16667"/>
            </a:avLst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E0D30"/>
              </a:buClr>
              <a:buSzTx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Let’s tell our data scientists to use AI to raise revenue and cut costs!!</a:t>
            </a:r>
          </a:p>
        </p:txBody>
      </p:sp>
      <p:pic>
        <p:nvPicPr>
          <p:cNvPr id="1028" name="Picture 4" descr="Team Of Executives Giving High Five To Each Other In The Office Stock  Photo, Picture and Royalty Free Image. Image 81565874.">
            <a:extLst>
              <a:ext uri="{FF2B5EF4-FFF2-40B4-BE49-F238E27FC236}">
                <a16:creationId xmlns:a16="http://schemas.microsoft.com/office/drawing/2014/main" id="{7939F8F3-71A0-3D56-3228-B12B1A75AC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1022" y="2428832"/>
            <a:ext cx="2575262" cy="1715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935492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" grpId="0"/>
      <p:bldP spid="3" grpId="0" animBg="1"/>
      <p:bldP spid="6" grpId="0" animBg="1"/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9121" y="-219726"/>
            <a:ext cx="8645758" cy="1155888"/>
          </a:xfrm>
        </p:spPr>
        <p:txBody>
          <a:bodyPr>
            <a:normAutofit/>
          </a:bodyPr>
          <a:lstStyle/>
          <a:p>
            <a:r>
              <a:rPr lang="en-US" dirty="0"/>
              <a:t>Business Understanding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58286" y="490031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540182" y="857506"/>
            <a:ext cx="8654535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eaLnBrk="1" hangingPunct="1">
              <a:def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lvl="1" indent="-214313" eaLnBrk="1" hangingPunct="1">
              <a:buChar char="–"/>
              <a:defRPr sz="18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eaLnBrk="1" hangingPunct="1">
              <a:defRPr sz="16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eaLnBrk="1" hangingPunct="1">
              <a:buChar char="–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eaLnBrk="1" hangingPunct="1">
              <a:buChar char="»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6pPr>
            <a:lvl7pPr marL="22288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7pPr>
            <a:lvl8pPr marL="25717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8pPr>
            <a:lvl9pPr marL="29146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Put the problem into context…ask questions…be creative!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794000" y="-931333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40269" y="2074770"/>
            <a:ext cx="4419600" cy="26161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eaLnBrk="1" hangingPunct="1">
              <a:def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lvl="1" indent="-214313" eaLnBrk="1" hangingPunct="1">
              <a:buChar char="–"/>
              <a:defRPr sz="18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eaLnBrk="1" hangingPunct="1">
              <a:defRPr sz="16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eaLnBrk="1" hangingPunct="1">
              <a:buChar char="–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eaLnBrk="1" hangingPunct="1">
              <a:buChar char="»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6pPr>
            <a:lvl7pPr marL="22288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7pPr>
            <a:lvl8pPr marL="25717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8pPr>
            <a:lvl9pPr marL="29146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9pPr>
          </a:lstStyle>
          <a:p>
            <a:r>
              <a:rPr lang="en-US" dirty="0"/>
              <a:t>What is the goal of the solution?</a:t>
            </a:r>
          </a:p>
          <a:p>
            <a:r>
              <a:rPr lang="en-US" dirty="0"/>
              <a:t>Why do we need to do this?</a:t>
            </a:r>
          </a:p>
          <a:p>
            <a:r>
              <a:rPr lang="en-US" dirty="0"/>
              <a:t>What data is available?</a:t>
            </a:r>
          </a:p>
          <a:p>
            <a:r>
              <a:rPr lang="en-US" dirty="0"/>
              <a:t>What constraints exist?</a:t>
            </a:r>
          </a:p>
          <a:p>
            <a:r>
              <a:rPr lang="en-US" dirty="0"/>
              <a:t>What is an acceptable solution?</a:t>
            </a:r>
          </a:p>
          <a:p>
            <a:r>
              <a:rPr lang="en-US" dirty="0"/>
              <a:t>How do we measure?</a:t>
            </a:r>
          </a:p>
          <a:p>
            <a:r>
              <a:rPr lang="en-US" dirty="0"/>
              <a:t>What is success?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93327" y="1727207"/>
            <a:ext cx="2786303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eaLnBrk="1" hangingPunct="1">
              <a:def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lvl="1" indent="-214313" eaLnBrk="1" hangingPunct="1">
              <a:buChar char="–"/>
              <a:defRPr sz="18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eaLnBrk="1" hangingPunct="1">
              <a:defRPr sz="16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eaLnBrk="1" hangingPunct="1">
              <a:buChar char="–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eaLnBrk="1" hangingPunct="1">
              <a:buChar char="»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6pPr>
            <a:lvl7pPr marL="22288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7pPr>
            <a:lvl8pPr marL="25717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8pPr>
            <a:lvl9pPr marL="29146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Be prepared to ask…</a:t>
            </a:r>
          </a:p>
        </p:txBody>
      </p:sp>
      <p:sp>
        <p:nvSpPr>
          <p:cNvPr id="12" name="Right Arrow 11"/>
          <p:cNvSpPr/>
          <p:nvPr/>
        </p:nvSpPr>
        <p:spPr>
          <a:xfrm>
            <a:off x="4551259" y="3007618"/>
            <a:ext cx="812800" cy="287867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/>
          <p:cNvGrpSpPr/>
          <p:nvPr/>
        </p:nvGrpSpPr>
        <p:grpSpPr>
          <a:xfrm>
            <a:off x="6079066" y="2516762"/>
            <a:ext cx="1845732" cy="524933"/>
            <a:chOff x="6079067" y="2082800"/>
            <a:chExt cx="1507066" cy="524933"/>
          </a:xfrm>
        </p:grpSpPr>
        <p:sp>
          <p:nvSpPr>
            <p:cNvPr id="13" name="Rounded Rectangle 12"/>
            <p:cNvSpPr/>
            <p:nvPr/>
          </p:nvSpPr>
          <p:spPr>
            <a:xfrm>
              <a:off x="6079067" y="2082800"/>
              <a:ext cx="1507066" cy="524933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buNone/>
              </a:pPr>
              <a:endParaRPr lang="en-US"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6330792" y="2136496"/>
              <a:ext cx="98213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buNone/>
              </a:pPr>
              <a:r>
                <a:rPr lang="en-US" sz="20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Sales</a:t>
              </a: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6079069" y="3115716"/>
            <a:ext cx="1845729" cy="524933"/>
            <a:chOff x="6079067" y="2082800"/>
            <a:chExt cx="1507066" cy="524933"/>
          </a:xfrm>
        </p:grpSpPr>
        <p:sp>
          <p:nvSpPr>
            <p:cNvPr id="17" name="Rounded Rectangle 16"/>
            <p:cNvSpPr/>
            <p:nvPr/>
          </p:nvSpPr>
          <p:spPr>
            <a:xfrm>
              <a:off x="6079067" y="2082800"/>
              <a:ext cx="1507066" cy="524933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buNone/>
              </a:pPr>
              <a:endParaRPr lang="en-US"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163733" y="2133602"/>
              <a:ext cx="135466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buNone/>
              </a:pPr>
              <a:r>
                <a:rPr lang="en-US" sz="20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Marketing</a:t>
              </a: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6096006" y="3708374"/>
            <a:ext cx="1845729" cy="524933"/>
            <a:chOff x="6079067" y="2082800"/>
            <a:chExt cx="1557865" cy="524933"/>
          </a:xfrm>
        </p:grpSpPr>
        <p:sp>
          <p:nvSpPr>
            <p:cNvPr id="20" name="Rounded Rectangle 19"/>
            <p:cNvSpPr/>
            <p:nvPr/>
          </p:nvSpPr>
          <p:spPr>
            <a:xfrm>
              <a:off x="6079067" y="2082800"/>
              <a:ext cx="1507066" cy="524933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buNone/>
              </a:pPr>
              <a:endParaRPr lang="en-US"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6129866" y="2133602"/>
              <a:ext cx="150706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buNone/>
              </a:pPr>
              <a:r>
                <a:rPr lang="en-US" sz="20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Technology</a:t>
              </a: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6096005" y="4284096"/>
            <a:ext cx="1845729" cy="524933"/>
            <a:chOff x="6079067" y="2082800"/>
            <a:chExt cx="1557864" cy="524933"/>
          </a:xfrm>
        </p:grpSpPr>
        <p:sp>
          <p:nvSpPr>
            <p:cNvPr id="23" name="Rounded Rectangle 22"/>
            <p:cNvSpPr/>
            <p:nvPr/>
          </p:nvSpPr>
          <p:spPr>
            <a:xfrm>
              <a:off x="6079067" y="2082800"/>
              <a:ext cx="1507066" cy="524933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buNone/>
              </a:pPr>
              <a:endParaRPr lang="en-US"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6163732" y="2133602"/>
              <a:ext cx="147319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buNone/>
              </a:pPr>
              <a:r>
                <a:rPr lang="en-US" sz="20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Operations</a:t>
              </a: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6079066" y="1927199"/>
            <a:ext cx="1845733" cy="524933"/>
            <a:chOff x="6079067" y="2082800"/>
            <a:chExt cx="1507066" cy="524933"/>
          </a:xfrm>
        </p:grpSpPr>
        <p:sp>
          <p:nvSpPr>
            <p:cNvPr id="26" name="Rounded Rectangle 25"/>
            <p:cNvSpPr/>
            <p:nvPr/>
          </p:nvSpPr>
          <p:spPr>
            <a:xfrm>
              <a:off x="6079067" y="2082800"/>
              <a:ext cx="1507066" cy="524933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buNone/>
              </a:pPr>
              <a:endParaRPr lang="en-US"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6163733" y="2133602"/>
              <a:ext cx="135466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buNone/>
              </a:pPr>
              <a:r>
                <a:rPr lang="en-US" sz="20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Executive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225CF06-80D5-030F-C7B0-3507849019A9}"/>
              </a:ext>
            </a:extLst>
          </p:cNvPr>
          <p:cNvSpPr txBox="1"/>
          <p:nvPr/>
        </p:nvSpPr>
        <p:spPr>
          <a:xfrm>
            <a:off x="5419876" y="1467619"/>
            <a:ext cx="32044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Who are the stakeholders?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AAEAA11-2BAF-F3C8-7097-176C15D68357}"/>
              </a:ext>
            </a:extLst>
          </p:cNvPr>
          <p:cNvSpPr txBox="1"/>
          <p:nvPr/>
        </p:nvSpPr>
        <p:spPr>
          <a:xfrm>
            <a:off x="2978666" y="5390381"/>
            <a:ext cx="3718006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Who cares about the outcome?</a:t>
            </a:r>
          </a:p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Who will use it ?</a:t>
            </a:r>
          </a:p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How will they act? </a:t>
            </a:r>
          </a:p>
        </p:txBody>
      </p:sp>
    </p:spTree>
    <p:extLst>
      <p:ext uri="{BB962C8B-B14F-4D97-AF65-F5344CB8AC3E}">
        <p14:creationId xmlns:p14="http://schemas.microsoft.com/office/powerpoint/2010/main" val="3481716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5" grpId="0"/>
      <p:bldP spid="11" grpId="0"/>
      <p:bldP spid="12" grpId="0" animBg="1"/>
      <p:bldP spid="3" grpId="0"/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20C0B-8F96-1334-E9D0-900B32279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Understanding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94C9E8-0D8F-BA26-29EC-17E57C29C0B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12</a:t>
            </a:fld>
            <a:endParaRPr lang="en-US"/>
          </a:p>
        </p:txBody>
      </p:sp>
      <p:pic>
        <p:nvPicPr>
          <p:cNvPr id="5122" name="Picture 2" descr="Data science vs data analytics: Unpacking the differences - IBM Blog">
            <a:extLst>
              <a:ext uri="{FF2B5EF4-FFF2-40B4-BE49-F238E27FC236}">
                <a16:creationId xmlns:a16="http://schemas.microsoft.com/office/drawing/2014/main" id="{E66D941D-5B5F-FE5F-0BF4-C4F7DE2149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849" y="2759789"/>
            <a:ext cx="6638925" cy="3485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ounded Rectangular Callout 4">
            <a:extLst>
              <a:ext uri="{FF2B5EF4-FFF2-40B4-BE49-F238E27FC236}">
                <a16:creationId xmlns:a16="http://schemas.microsoft.com/office/drawing/2014/main" id="{08AB7A78-73FB-35EF-29CD-183E81918CD2}"/>
              </a:ext>
            </a:extLst>
          </p:cNvPr>
          <p:cNvSpPr/>
          <p:nvPr/>
        </p:nvSpPr>
        <p:spPr bwMode="auto">
          <a:xfrm>
            <a:off x="4826793" y="1363825"/>
            <a:ext cx="3452813" cy="919714"/>
          </a:xfrm>
          <a:prstGeom prst="wedgeRoundRectCallout">
            <a:avLst>
              <a:gd name="adj1" fmla="val -39040"/>
              <a:gd name="adj2" fmla="val 88391"/>
              <a:gd name="adj3" fmla="val 16667"/>
            </a:avLst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E0D30"/>
              </a:buClr>
              <a:buSzTx/>
              <a:buNone/>
              <a:tabLst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We collect so much great data on our business, can you do some machine learning on it? </a:t>
            </a:r>
            <a:endParaRPr kumimoji="0" 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40446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4933CEF-216E-3B4D-B481-01DAE25537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00" y="1447800"/>
            <a:ext cx="6123709" cy="53650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8286" y="92571"/>
            <a:ext cx="7526022" cy="813972"/>
          </a:xfrm>
        </p:spPr>
        <p:txBody>
          <a:bodyPr>
            <a:normAutofit/>
          </a:bodyPr>
          <a:lstStyle/>
          <a:p>
            <a:r>
              <a:rPr lang="en-US" dirty="0"/>
              <a:t>CRISP: Data Understanding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58286" y="490031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33AD5C4-3F26-AE4D-8C26-917F9F6D125F}"/>
              </a:ext>
            </a:extLst>
          </p:cNvPr>
          <p:cNvSpPr/>
          <p:nvPr/>
        </p:nvSpPr>
        <p:spPr>
          <a:xfrm>
            <a:off x="4966854" y="2385060"/>
            <a:ext cx="1371600" cy="63594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2548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5D6B85C-7F62-0635-9AEE-4CD19287B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F65862-939B-D96C-2486-F2781D45D4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will spend a lot of time talking about data…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Know where your data comes from</a:t>
            </a:r>
          </a:p>
          <a:p>
            <a:pPr lvl="1"/>
            <a:r>
              <a:rPr lang="en-US" dirty="0"/>
              <a:t>Good to have a contact to be able to explain how the data was created</a:t>
            </a:r>
          </a:p>
          <a:p>
            <a:r>
              <a:rPr lang="en-US" dirty="0"/>
              <a:t>Know how to get the data</a:t>
            </a:r>
          </a:p>
          <a:p>
            <a:pPr lvl="1"/>
            <a:r>
              <a:rPr lang="en-US" dirty="0"/>
              <a:t>What systems, tools,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Know what your data looks like</a:t>
            </a:r>
          </a:p>
          <a:p>
            <a:pPr lvl="1"/>
            <a:r>
              <a:rPr lang="en-US" dirty="0"/>
              <a:t>Spend time with EDA (exploratory data analysis)</a:t>
            </a:r>
          </a:p>
          <a:p>
            <a:r>
              <a:rPr lang="en-US" dirty="0"/>
              <a:t>Know the limits of your data</a:t>
            </a:r>
          </a:p>
          <a:p>
            <a:pPr lvl="1"/>
            <a:r>
              <a:rPr lang="en-US" dirty="0"/>
              <a:t>Need to spend time cleaning the data, caring for it, understanding it</a:t>
            </a:r>
          </a:p>
          <a:p>
            <a:pPr marL="342900" lvl="1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D391E8-C184-601D-1450-AC0E76D7E4D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855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0784056-8710-A848-8890-1ABA1F5DB9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369" y="1295399"/>
            <a:ext cx="6123709" cy="53650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3369" y="142196"/>
            <a:ext cx="8229600" cy="729214"/>
          </a:xfrm>
        </p:spPr>
        <p:txBody>
          <a:bodyPr>
            <a:normAutofit/>
          </a:bodyPr>
          <a:lstStyle/>
          <a:p>
            <a:r>
              <a:rPr lang="en-US" dirty="0"/>
              <a:t>CRISP: Data Preparation for Modeling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540781-4D4B-2456-40E2-0A48B4BBAA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15075" y="2000249"/>
            <a:ext cx="2535555" cy="3835851"/>
          </a:xfrm>
        </p:spPr>
        <p:txBody>
          <a:bodyPr/>
          <a:lstStyle/>
          <a:p>
            <a:pPr marL="0" indent="0">
              <a:buNone/>
            </a:pPr>
            <a:r>
              <a:rPr lang="en-US" sz="1600" dirty="0"/>
              <a:t>Data Prep involves:</a:t>
            </a:r>
          </a:p>
          <a:p>
            <a:r>
              <a:rPr lang="en-US" sz="1600" dirty="0"/>
              <a:t>Exploratory Data Analysis</a:t>
            </a:r>
          </a:p>
          <a:p>
            <a:r>
              <a:rPr lang="en-US" sz="1600" dirty="0"/>
              <a:t>Missing data analysis</a:t>
            </a:r>
          </a:p>
          <a:p>
            <a:r>
              <a:rPr lang="en-US" sz="1600" dirty="0"/>
              <a:t>Outlier detection and assessment</a:t>
            </a:r>
          </a:p>
          <a:p>
            <a:r>
              <a:rPr lang="en-US" sz="1600" dirty="0"/>
              <a:t>Feature engineering</a:t>
            </a:r>
          </a:p>
          <a:p>
            <a:r>
              <a:rPr lang="en-US" sz="1600" dirty="0"/>
              <a:t>Data Munging (ugh.)</a:t>
            </a:r>
          </a:p>
          <a:p>
            <a:endParaRPr lang="en-US" sz="1600" dirty="0"/>
          </a:p>
          <a:p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We will cover all of this!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58286" y="490031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33AD5C4-3F26-AE4D-8C26-917F9F6D125F}"/>
              </a:ext>
            </a:extLst>
          </p:cNvPr>
          <p:cNvSpPr/>
          <p:nvPr/>
        </p:nvSpPr>
        <p:spPr>
          <a:xfrm>
            <a:off x="4124325" y="3038475"/>
            <a:ext cx="1219200" cy="619125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1231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90205-5E17-67D3-88C8-5469B1720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and Test 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A0C82D-A928-C4F1-460A-ABE9D7BBA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4788" y="856520"/>
            <a:ext cx="8229600" cy="4814202"/>
          </a:xfrm>
        </p:spPr>
        <p:txBody>
          <a:bodyPr/>
          <a:lstStyle/>
          <a:p>
            <a:r>
              <a:rPr lang="en-US" dirty="0"/>
              <a:t>This is a core concept in data science / machine learning that separates it from statistics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5E957DD-F109-895B-827D-9C2B0804AC62}"/>
              </a:ext>
            </a:extLst>
          </p:cNvPr>
          <p:cNvSpPr txBox="1"/>
          <p:nvPr/>
        </p:nvSpPr>
        <p:spPr>
          <a:xfrm>
            <a:off x="1007649" y="2141113"/>
            <a:ext cx="6816866" cy="40011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Why do we need to split data into a training and test sets?</a:t>
            </a:r>
          </a:p>
        </p:txBody>
      </p:sp>
      <p:pic>
        <p:nvPicPr>
          <p:cNvPr id="7" name="Picture 6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2D49730E-D0CF-0676-A02B-77B5D91902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882" y="3398234"/>
            <a:ext cx="7772400" cy="2191928"/>
          </a:xfrm>
          <a:prstGeom prst="rect">
            <a:avLst/>
          </a:prstGeom>
          <a:ln w="28575">
            <a:solidFill>
              <a:schemeClr val="accent2"/>
            </a:solidFill>
          </a:ln>
        </p:spPr>
      </p:pic>
    </p:spTree>
    <p:extLst>
      <p:ext uri="{BB962C8B-B14F-4D97-AF65-F5344CB8AC3E}">
        <p14:creationId xmlns:p14="http://schemas.microsoft.com/office/powerpoint/2010/main" val="3819161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90205-5E17-67D3-88C8-5469B1720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and Test 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A0C82D-A928-C4F1-460A-ABE9D7BBA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4788" y="856520"/>
            <a:ext cx="8229600" cy="4814202"/>
          </a:xfrm>
        </p:spPr>
        <p:txBody>
          <a:bodyPr/>
          <a:lstStyle/>
          <a:p>
            <a:r>
              <a:rPr lang="en-US" sz="1800" dirty="0"/>
              <a:t>This is a core concept in data science / machine learning that separates it from statistics</a:t>
            </a:r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154194-4426-A569-196E-DC719DC62E6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17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FA18C7-94DE-B8DA-6F72-61E151CA0B35}"/>
              </a:ext>
            </a:extLst>
          </p:cNvPr>
          <p:cNvSpPr txBox="1"/>
          <p:nvPr/>
        </p:nvSpPr>
        <p:spPr>
          <a:xfrm>
            <a:off x="333375" y="1477059"/>
            <a:ext cx="7484165" cy="41365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Randomly partition labeled data into training and test set</a:t>
            </a:r>
          </a:p>
          <a:p>
            <a:pPr marL="285750" indent="-285750"/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Training set – data used to train/build the model.</a:t>
            </a:r>
          </a:p>
          <a:p>
            <a:pPr marL="285750" indent="-285750"/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Estimate parameters (e.g., for a linear regression), build decision tree, build artificial network, etc.</a:t>
            </a:r>
          </a:p>
          <a:p>
            <a:pPr marL="285750" indent="-285750"/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Test set – a set of examples not used to fit the model. This gives us a better assessment of the model’s performance – on “unseen” data. Also referred to as out-of-sample data</a:t>
            </a:r>
          </a:p>
          <a:p>
            <a:pPr marL="285750" indent="-285750"/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Generalization Error: Model’s error on the test data.</a:t>
            </a:r>
            <a:b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 algn="l">
              <a:buNone/>
            </a:pPr>
            <a:endPara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 algn="l">
              <a:buNone/>
            </a:pPr>
            <a:endPara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 algn="l">
              <a:buNone/>
            </a:pPr>
            <a:endPara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 algn="l">
              <a:buNone/>
            </a:pPr>
            <a:endPara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0423641-CE8E-759A-84D1-8A3D65BDF1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69795" y="4957870"/>
            <a:ext cx="2695470" cy="76702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>
              <a:buNone/>
            </a:pPr>
            <a:r>
              <a:rPr lang="en-US" sz="1400" b="1" dirty="0">
                <a:latin typeface="Tahoma" pitchFamily="34" charset="0"/>
              </a:rPr>
              <a:t>deployment examples</a:t>
            </a:r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F2B65141-37C5-04C3-0B6B-6F7C7F237C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3375" y="4953000"/>
            <a:ext cx="3352800" cy="1524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>
              <a:buNone/>
            </a:pPr>
            <a:r>
              <a:rPr lang="en-US" sz="1600" dirty="0">
                <a:latin typeface="Tahoma" pitchFamily="34" charset="0"/>
              </a:rPr>
              <a:t>Training Data</a:t>
            </a:r>
          </a:p>
          <a:p>
            <a:pPr algn="ctr">
              <a:buNone/>
            </a:pPr>
            <a:r>
              <a:rPr lang="en-US" sz="1600" dirty="0">
                <a:latin typeface="Tahoma" pitchFamily="34" charset="0"/>
              </a:rPr>
              <a:t>(80%?)</a:t>
            </a:r>
          </a:p>
        </p:txBody>
      </p:sp>
      <p:sp>
        <p:nvSpPr>
          <p:cNvPr id="10" name="Rectangle 7">
            <a:extLst>
              <a:ext uri="{FF2B5EF4-FFF2-40B4-BE49-F238E27FC236}">
                <a16:creationId xmlns:a16="http://schemas.microsoft.com/office/drawing/2014/main" id="{525F8949-746A-41AD-8472-5C8FC3AE48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86175" y="4953000"/>
            <a:ext cx="1752600" cy="1524000"/>
          </a:xfrm>
          <a:prstGeom prst="rect">
            <a:avLst/>
          </a:prstGeom>
          <a:solidFill>
            <a:schemeClr val="bg2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>
              <a:buNone/>
            </a:pPr>
            <a:r>
              <a:rPr lang="en-US" sz="1400" dirty="0">
                <a:latin typeface="Tahoma" pitchFamily="34" charset="0"/>
              </a:rPr>
              <a:t>Test data</a:t>
            </a:r>
          </a:p>
          <a:p>
            <a:pPr algn="ctr">
              <a:buNone/>
            </a:pPr>
            <a:r>
              <a:rPr lang="en-US" sz="1400" dirty="0">
                <a:latin typeface="Tahoma" pitchFamily="34" charset="0"/>
              </a:rPr>
              <a:t>(20%?)</a:t>
            </a:r>
          </a:p>
        </p:txBody>
      </p:sp>
      <p:sp>
        <p:nvSpPr>
          <p:cNvPr id="11" name="Left Brace 10">
            <a:extLst>
              <a:ext uri="{FF2B5EF4-FFF2-40B4-BE49-F238E27FC236}">
                <a16:creationId xmlns:a16="http://schemas.microsoft.com/office/drawing/2014/main" id="{29E6AB68-248A-D836-6C00-C343CE0867C6}"/>
              </a:ext>
            </a:extLst>
          </p:cNvPr>
          <p:cNvSpPr/>
          <p:nvPr/>
        </p:nvSpPr>
        <p:spPr bwMode="auto">
          <a:xfrm rot="5400000">
            <a:off x="2745574" y="2179679"/>
            <a:ext cx="281002" cy="5105400"/>
          </a:xfrm>
          <a:prstGeom prst="leftBrace">
            <a:avLst>
              <a:gd name="adj1" fmla="val 8333"/>
              <a:gd name="adj2" fmla="val 49454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CE60AB8-0ECD-A952-CDFB-8BE86F3AED33}"/>
              </a:ext>
            </a:extLst>
          </p:cNvPr>
          <p:cNvSpPr txBox="1"/>
          <p:nvPr/>
        </p:nvSpPr>
        <p:spPr>
          <a:xfrm>
            <a:off x="2406099" y="4274819"/>
            <a:ext cx="1051891" cy="27699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Original data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5408FA1-C570-B8FE-E643-79F7F5549EE1}"/>
              </a:ext>
            </a:extLst>
          </p:cNvPr>
          <p:cNvCxnSpPr/>
          <p:nvPr/>
        </p:nvCxnSpPr>
        <p:spPr bwMode="auto">
          <a:xfrm>
            <a:off x="5588846" y="5445252"/>
            <a:ext cx="285180" cy="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Curved Connector 13">
            <a:extLst>
              <a:ext uri="{FF2B5EF4-FFF2-40B4-BE49-F238E27FC236}">
                <a16:creationId xmlns:a16="http://schemas.microsoft.com/office/drawing/2014/main" id="{3A3366A2-E65D-2C01-6511-2161EECD3F01}"/>
              </a:ext>
            </a:extLst>
          </p:cNvPr>
          <p:cNvCxnSpPr>
            <a:cxnSpLocks/>
          </p:cNvCxnSpPr>
          <p:nvPr/>
        </p:nvCxnSpPr>
        <p:spPr bwMode="auto">
          <a:xfrm rot="10800000" flipV="1">
            <a:off x="5588846" y="5662603"/>
            <a:ext cx="3172188" cy="582622"/>
          </a:xfrm>
          <a:prstGeom prst="curvedConnector3">
            <a:avLst>
              <a:gd name="adj1" fmla="val -5458"/>
            </a:avLst>
          </a:prstGeom>
          <a:ln>
            <a:headEnd type="none" w="med" len="med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8FEF8D50-0003-5985-0598-C9D5DE9508F3}"/>
              </a:ext>
            </a:extLst>
          </p:cNvPr>
          <p:cNvSpPr txBox="1"/>
          <p:nvPr/>
        </p:nvSpPr>
        <p:spPr>
          <a:xfrm>
            <a:off x="6738730" y="3871445"/>
            <a:ext cx="2405270" cy="95410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Comes later…gives a ‘real-world’ sense of how good the model is and if we need to adjust </a:t>
            </a:r>
          </a:p>
        </p:txBody>
      </p:sp>
      <p:pic>
        <p:nvPicPr>
          <p:cNvPr id="5" name="Picture 4" descr="A yellow light bulb with black lines&#10;&#10;Description automatically generated">
            <a:extLst>
              <a:ext uri="{FF2B5EF4-FFF2-40B4-BE49-F238E27FC236}">
                <a16:creationId xmlns:a16="http://schemas.microsoft.com/office/drawing/2014/main" id="{5549F2A7-B409-6509-3A9B-AF3C67B8C1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1237" y="0"/>
            <a:ext cx="1099825" cy="1133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8551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/>
      <p:bldP spid="8" grpId="0" animBg="1"/>
      <p:bldP spid="9" grpId="0" animBg="1"/>
      <p:bldP spid="10" grpId="0" animBg="1"/>
      <p:bldP spid="11" grpId="0" animBg="1"/>
      <p:bldP spid="12" grpId="0" animBg="1"/>
      <p:bldP spid="21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0784056-8710-A848-8890-1ABA1F5DB9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591" y="1066800"/>
            <a:ext cx="6123709" cy="53650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398" y="-276762"/>
            <a:ext cx="7975601" cy="1572161"/>
          </a:xfrm>
        </p:spPr>
        <p:txBody>
          <a:bodyPr>
            <a:normAutofit/>
          </a:bodyPr>
          <a:lstStyle/>
          <a:p>
            <a:r>
              <a:rPr lang="en-US" dirty="0"/>
              <a:t>CRISP: Modelling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01D6F1-323F-4FE7-47FF-D677DBF7EA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0300" y="1250358"/>
            <a:ext cx="2667000" cy="3835851"/>
          </a:xfrm>
        </p:spPr>
        <p:txBody>
          <a:bodyPr/>
          <a:lstStyle/>
          <a:p>
            <a:pPr marL="0" indent="0">
              <a:buNone/>
            </a:pPr>
            <a:r>
              <a:rPr lang="en-US" sz="1600" dirty="0"/>
              <a:t>Modelling</a:t>
            </a:r>
          </a:p>
          <a:p>
            <a:endParaRPr lang="en-US" sz="1600" dirty="0"/>
          </a:p>
          <a:p>
            <a:r>
              <a:rPr lang="en-US" sz="1600" dirty="0"/>
              <a:t>This is the fun stuff! </a:t>
            </a:r>
          </a:p>
          <a:p>
            <a:endParaRPr lang="en-US" sz="1600" dirty="0"/>
          </a:p>
          <a:p>
            <a:r>
              <a:rPr lang="en-US" sz="1600" dirty="0"/>
              <a:t>But it is only meaningful with all of the rest</a:t>
            </a:r>
          </a:p>
          <a:p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We will talk a lot about this part!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58286" y="490031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33AD5C4-3F26-AE4D-8C26-917F9F6D125F}"/>
              </a:ext>
            </a:extLst>
          </p:cNvPr>
          <p:cNvSpPr/>
          <p:nvPr/>
        </p:nvSpPr>
        <p:spPr>
          <a:xfrm>
            <a:off x="3857625" y="3751755"/>
            <a:ext cx="1295400" cy="600075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FDEEFF-2763-5514-2B07-AE6A636A38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5802" y="4477263"/>
            <a:ext cx="2281498" cy="2260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645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5D068E-30C2-B5C3-6D02-E8701EE54D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2F59B25-544B-D112-9BCE-1A34D6D39F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591" y="1066800"/>
            <a:ext cx="6123709" cy="53650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5F3DCDE-12A3-0D99-D37C-398942C74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398" y="-276762"/>
            <a:ext cx="7975601" cy="1572161"/>
          </a:xfrm>
        </p:spPr>
        <p:txBody>
          <a:bodyPr>
            <a:normAutofit/>
          </a:bodyPr>
          <a:lstStyle/>
          <a:p>
            <a:r>
              <a:rPr lang="en-US" dirty="0"/>
              <a:t>CRISP: Modelling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22FC99-5472-6F46-04B1-3B2D68B4F760}"/>
              </a:ext>
            </a:extLst>
          </p:cNvPr>
          <p:cNvSpPr txBox="1"/>
          <p:nvPr/>
        </p:nvSpPr>
        <p:spPr>
          <a:xfrm>
            <a:off x="1058286" y="490031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487CD49-4442-E091-F165-C69246B7940D}"/>
              </a:ext>
            </a:extLst>
          </p:cNvPr>
          <p:cNvSpPr/>
          <p:nvPr/>
        </p:nvSpPr>
        <p:spPr>
          <a:xfrm>
            <a:off x="3857625" y="3751755"/>
            <a:ext cx="1295400" cy="600075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A091301-5AE0-AB31-68B1-6EF95DDC59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57900" y="2650391"/>
            <a:ext cx="3086100" cy="1007209"/>
          </a:xfrm>
          <a:solidFill>
            <a:schemeClr val="accent5"/>
          </a:solidFill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What data science models (algorithms) do you know?</a:t>
            </a:r>
          </a:p>
        </p:txBody>
      </p:sp>
    </p:spTree>
    <p:extLst>
      <p:ext uri="{BB962C8B-B14F-4D97-AF65-F5344CB8AC3E}">
        <p14:creationId xmlns:p14="http://schemas.microsoft.com/office/powerpoint/2010/main" val="20552566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D8CB2-5161-A2D9-BFD2-D12AC354E3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36525"/>
            <a:ext cx="6626772" cy="729214"/>
          </a:xfrm>
        </p:spPr>
        <p:txBody>
          <a:bodyPr/>
          <a:lstStyle/>
          <a:p>
            <a:r>
              <a:rPr lang="en-US" dirty="0"/>
              <a:t>What is Data Science?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D6C622-3FD2-56DE-9038-629E889823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1899"/>
            <a:ext cx="5348382" cy="4814202"/>
          </a:xfrm>
        </p:spPr>
        <p:txBody>
          <a:bodyPr/>
          <a:lstStyle/>
          <a:p>
            <a:r>
              <a:rPr lang="en-US" dirty="0"/>
              <a:t>The science of extracting knowledge and insights from 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51DB78-EDD3-FED8-B85C-E4964652A38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B899FA-C6DB-008D-6772-9035AB52EC4A}"/>
              </a:ext>
            </a:extLst>
          </p:cNvPr>
          <p:cNvSpPr txBox="1"/>
          <p:nvPr/>
        </p:nvSpPr>
        <p:spPr>
          <a:xfrm>
            <a:off x="3005959" y="6138041"/>
            <a:ext cx="1847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026" name="Picture 2" descr="Say it in 10 words or less! - The Kid Counselor®">
            <a:extLst>
              <a:ext uri="{FF2B5EF4-FFF2-40B4-BE49-F238E27FC236}">
                <a16:creationId xmlns:a16="http://schemas.microsoft.com/office/drawing/2014/main" id="{77E7556D-E3A5-BDEA-8D5C-7AB945CEE2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4626" y="427012"/>
            <a:ext cx="3259374" cy="1833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0D9A282-84E8-B204-D89A-95CAB9258AAB}"/>
              </a:ext>
            </a:extLst>
          </p:cNvPr>
          <p:cNvSpPr txBox="1"/>
          <p:nvPr/>
        </p:nvSpPr>
        <p:spPr>
          <a:xfrm>
            <a:off x="711857" y="3028890"/>
            <a:ext cx="74345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“Data science is just statistics with better marketing” 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 unknown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D837B832-F37D-1550-9A23-9A811D4302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023687"/>
              </p:ext>
            </p:extLst>
          </p:nvPr>
        </p:nvGraphicFramePr>
        <p:xfrm>
          <a:off x="1369450" y="3610136"/>
          <a:ext cx="6753225" cy="2727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92684">
                  <a:extLst>
                    <a:ext uri="{9D8B030D-6E8A-4147-A177-3AD203B41FA5}">
                      <a16:colId xmlns:a16="http://schemas.microsoft.com/office/drawing/2014/main" val="2224159633"/>
                    </a:ext>
                  </a:extLst>
                </a:gridCol>
                <a:gridCol w="3260541">
                  <a:extLst>
                    <a:ext uri="{9D8B030D-6E8A-4147-A177-3AD203B41FA5}">
                      <a16:colId xmlns:a16="http://schemas.microsoft.com/office/drawing/2014/main" val="13913613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Stats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Data Science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44985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Distribution focused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Data focused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95331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Focused on models for understanding variable relationships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Focused on algorithms for prediction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13684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Relatively small, clean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Real-world, large, messy data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23867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Used for scientific understanding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Used in business production systems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08686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Starts with hypotheses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Can be exploratory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43006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Obsessed with significance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ja-JP" sz="135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¯\_(</a:t>
                      </a:r>
                      <a:r>
                        <a:rPr lang="ja-JP" altLang="en-US" sz="135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ツ</a:t>
                      </a:r>
                      <a:r>
                        <a:rPr lang="en-US" altLang="ja-JP" sz="135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)_/¯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9234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70065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E6BDE-61B5-202E-8B22-1CC8A7F8E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Statistics v. Data Science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F5EBDF-1DB3-B62D-4427-100895FDCBD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20</a:t>
            </a:fld>
            <a:endParaRPr lang="en-US"/>
          </a:p>
        </p:txBody>
      </p:sp>
      <p:pic>
        <p:nvPicPr>
          <p:cNvPr id="3074" name="Picture 2" descr="Generated by DALL·E">
            <a:extLst>
              <a:ext uri="{FF2B5EF4-FFF2-40B4-BE49-F238E27FC236}">
                <a16:creationId xmlns:a16="http://schemas.microsoft.com/office/drawing/2014/main" id="{D311887C-67B0-9CD4-6600-E5A5C0656C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6475" y="2819400"/>
            <a:ext cx="4829175" cy="2759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ounded Rectangular Callout 4">
            <a:extLst>
              <a:ext uri="{FF2B5EF4-FFF2-40B4-BE49-F238E27FC236}">
                <a16:creationId xmlns:a16="http://schemas.microsoft.com/office/drawing/2014/main" id="{1C947B21-33F0-4C0F-7609-281A25841E40}"/>
              </a:ext>
            </a:extLst>
          </p:cNvPr>
          <p:cNvSpPr/>
          <p:nvPr/>
        </p:nvSpPr>
        <p:spPr bwMode="auto">
          <a:xfrm>
            <a:off x="457200" y="1076876"/>
            <a:ext cx="3762375" cy="1533525"/>
          </a:xfrm>
          <a:prstGeom prst="wedgeRoundRectCallout">
            <a:avLst>
              <a:gd name="adj1" fmla="val 22690"/>
              <a:gd name="adj2" fmla="val 63961"/>
              <a:gd name="adj3" fmla="val 16667"/>
            </a:avLst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E0D30"/>
              </a:buClr>
              <a:buSzTx/>
              <a:buNone/>
              <a:tabLst/>
            </a:pP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Statistician: the only valid way to test a theory is to come up with a carefully constructed hypothesis and then collect data in a randomized controlled manner so we can correct for all possible confounding variables and assure ourselves of no bias!</a:t>
            </a:r>
          </a:p>
        </p:txBody>
      </p:sp>
      <p:sp>
        <p:nvSpPr>
          <p:cNvPr id="6" name="Rounded Rectangular Callout 5">
            <a:extLst>
              <a:ext uri="{FF2B5EF4-FFF2-40B4-BE49-F238E27FC236}">
                <a16:creationId xmlns:a16="http://schemas.microsoft.com/office/drawing/2014/main" id="{FD416C73-1A66-4875-EF75-2346DED9DA50}"/>
              </a:ext>
            </a:extLst>
          </p:cNvPr>
          <p:cNvSpPr/>
          <p:nvPr/>
        </p:nvSpPr>
        <p:spPr bwMode="auto">
          <a:xfrm>
            <a:off x="4572000" y="1879049"/>
            <a:ext cx="3762375" cy="729214"/>
          </a:xfrm>
          <a:prstGeom prst="wedgeRoundRectCallout">
            <a:avLst>
              <a:gd name="adj1" fmla="val -36298"/>
              <a:gd name="adj2" fmla="val 62445"/>
              <a:gd name="adj3" fmla="val 16667"/>
            </a:avLst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E0D30"/>
              </a:buClr>
              <a:buSzTx/>
              <a:buNone/>
              <a:tabLst/>
            </a:pP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 Scientist: Whatevs!  We’ve got lots of data – best prediction wins!!!! 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76C613-13F8-1089-31C0-12F2B55124EC}"/>
              </a:ext>
            </a:extLst>
          </p:cNvPr>
          <p:cNvSpPr txBox="1"/>
          <p:nvPr/>
        </p:nvSpPr>
        <p:spPr>
          <a:xfrm>
            <a:off x="2179413" y="5618292"/>
            <a:ext cx="50232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[statistician and data scientist having a polite debate]</a:t>
            </a:r>
          </a:p>
        </p:txBody>
      </p:sp>
    </p:spTree>
    <p:extLst>
      <p:ext uri="{BB962C8B-B14F-4D97-AF65-F5344CB8AC3E}">
        <p14:creationId xmlns:p14="http://schemas.microsoft.com/office/powerpoint/2010/main" val="24453988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4C331A2-392F-A242-80F2-A0619CB5E6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6952" y="1162050"/>
            <a:ext cx="6123709" cy="53650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398" y="-276762"/>
            <a:ext cx="7975601" cy="1572161"/>
          </a:xfrm>
        </p:spPr>
        <p:txBody>
          <a:bodyPr>
            <a:normAutofit/>
          </a:bodyPr>
          <a:lstStyle/>
          <a:p>
            <a:r>
              <a:rPr lang="en-US" dirty="0"/>
              <a:t>CRISP: Evaluation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58286" y="490031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33AD5C4-3F26-AE4D-8C26-917F9F6D125F}"/>
              </a:ext>
            </a:extLst>
          </p:cNvPr>
          <p:cNvSpPr/>
          <p:nvPr/>
        </p:nvSpPr>
        <p:spPr>
          <a:xfrm>
            <a:off x="3661106" y="4956353"/>
            <a:ext cx="1295400" cy="62659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6888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00580D-DBE1-A34D-5142-204758E885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635"/>
            <a:ext cx="8229600" cy="729214"/>
          </a:xfrm>
        </p:spPr>
        <p:txBody>
          <a:bodyPr/>
          <a:lstStyle/>
          <a:p>
            <a:r>
              <a:rPr lang="en-US" dirty="0"/>
              <a:t>Data Process -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A9B52E-5BFD-16B9-1847-D9AE394664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62" y="750053"/>
            <a:ext cx="8229600" cy="2850397"/>
          </a:xfrm>
        </p:spPr>
        <p:txBody>
          <a:bodyPr/>
          <a:lstStyle/>
          <a:p>
            <a:r>
              <a:rPr lang="en-US" dirty="0"/>
              <a:t>There are many different ways to evaluate data science output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Only some of them have to do with numeric evaluation of algorithms</a:t>
            </a:r>
          </a:p>
          <a:p>
            <a:pPr lvl="1"/>
            <a:r>
              <a:rPr lang="en-US" dirty="0"/>
              <a:t>RMSE</a:t>
            </a:r>
          </a:p>
          <a:p>
            <a:pPr lvl="1"/>
            <a:r>
              <a:rPr lang="en-US" dirty="0"/>
              <a:t>Accuracy</a:t>
            </a:r>
          </a:p>
          <a:p>
            <a:pPr lvl="1"/>
            <a:r>
              <a:rPr lang="en-US" dirty="0"/>
              <a:t>ROC curves</a:t>
            </a:r>
          </a:p>
          <a:p>
            <a:r>
              <a:rPr lang="en-US" dirty="0"/>
              <a:t>Requires having a well-thought out measure of </a:t>
            </a:r>
            <a:r>
              <a:rPr lang="en-US" i="1" dirty="0"/>
              <a:t>success</a:t>
            </a:r>
            <a:endParaRPr lang="en-US" dirty="0"/>
          </a:p>
          <a:p>
            <a:r>
              <a:rPr lang="en-US" dirty="0"/>
              <a:t>Evaluation as a process needs to be more holistic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57E622-A854-B354-C5FC-F4E09A887FB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22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C8C2B8-758C-4444-29C9-D8E56A653967}"/>
              </a:ext>
            </a:extLst>
          </p:cNvPr>
          <p:cNvSpPr txBox="1"/>
          <p:nvPr/>
        </p:nvSpPr>
        <p:spPr>
          <a:xfrm>
            <a:off x="1635187" y="4313868"/>
            <a:ext cx="5467350" cy="1015663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Can you think of an example where a model performs well at its prediction task, but ends up being negative for the firm? </a:t>
            </a:r>
          </a:p>
        </p:txBody>
      </p:sp>
    </p:spTree>
    <p:extLst>
      <p:ext uri="{BB962C8B-B14F-4D97-AF65-F5344CB8AC3E}">
        <p14:creationId xmlns:p14="http://schemas.microsoft.com/office/powerpoint/2010/main" val="2883931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215C12-26C1-7B45-88C1-E51799718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Bias in Machine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604FFF-1BA4-DCAA-436C-716894B8EF2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23</a:t>
            </a:fld>
            <a:endParaRPr lang="en-US"/>
          </a:p>
        </p:txBody>
      </p:sp>
      <p:pic>
        <p:nvPicPr>
          <p:cNvPr id="5" name="Picture 4" descr="A graph of company employees in technical roles&#10;&#10;Description automatically generated">
            <a:extLst>
              <a:ext uri="{FF2B5EF4-FFF2-40B4-BE49-F238E27FC236}">
                <a16:creationId xmlns:a16="http://schemas.microsoft.com/office/drawing/2014/main" id="{91B12E27-2C04-985A-12BF-9C232A12D9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9641" y="1926460"/>
            <a:ext cx="3018839" cy="2664313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BC70F886-1B50-6B38-9B58-1C1C7FA079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015" y="1313893"/>
            <a:ext cx="5095225" cy="181235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3A70699-AFB8-DEE0-576E-4C9AC91B533A}"/>
              </a:ext>
            </a:extLst>
          </p:cNvPr>
          <p:cNvSpPr txBox="1"/>
          <p:nvPr/>
        </p:nvSpPr>
        <p:spPr>
          <a:xfrm>
            <a:off x="1416083" y="3575110"/>
            <a:ext cx="3232181" cy="1015663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1200" b="0" i="0" dirty="0">
                <a:solidFill>
                  <a:srgbClr val="404040"/>
                </a:solidFill>
                <a:effectLst/>
                <a:latin typeface="knowledge-regular"/>
              </a:rPr>
              <a:t>“…Amazon's computer models were trained to vet applicants by observing patterns in resumes submitted to the company over a 10-year period. Most came from men, a reflection of male dominance across the tech industry. ”</a:t>
            </a: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B990DA-3477-1975-F710-1D21AC64D41E}"/>
              </a:ext>
            </a:extLst>
          </p:cNvPr>
          <p:cNvSpPr txBox="1"/>
          <p:nvPr/>
        </p:nvSpPr>
        <p:spPr>
          <a:xfrm>
            <a:off x="3143250" y="5566410"/>
            <a:ext cx="3036409" cy="400110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Other examples of bias??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397AFB6-016B-5F81-C3B0-EB0095F8E2DC}"/>
              </a:ext>
            </a:extLst>
          </p:cNvPr>
          <p:cNvSpPr txBox="1"/>
          <p:nvPr/>
        </p:nvSpPr>
        <p:spPr>
          <a:xfrm>
            <a:off x="6083361" y="6611779"/>
            <a:ext cx="307327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1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https://</a:t>
            </a:r>
            <a:r>
              <a:rPr lang="en-US" sz="1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www.reuters.com</a:t>
            </a:r>
            <a:r>
              <a:rPr lang="en-US" sz="1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/article/idUSKCN1MK0AG/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D35ECC3-765B-588E-36B6-C576DE3D2716}"/>
              </a:ext>
            </a:extLst>
          </p:cNvPr>
          <p:cNvSpPr txBox="1"/>
          <p:nvPr/>
        </p:nvSpPr>
        <p:spPr>
          <a:xfrm>
            <a:off x="3213134" y="913783"/>
            <a:ext cx="27177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Amazon HR hiring tool</a:t>
            </a:r>
          </a:p>
        </p:txBody>
      </p:sp>
    </p:spTree>
    <p:extLst>
      <p:ext uri="{BB962C8B-B14F-4D97-AF65-F5344CB8AC3E}">
        <p14:creationId xmlns:p14="http://schemas.microsoft.com/office/powerpoint/2010/main" val="3701681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A873155-3627-8444-9D71-A9929D0A42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654" y="1036320"/>
            <a:ext cx="6123709" cy="53650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398" y="-276762"/>
            <a:ext cx="7975601" cy="1572161"/>
          </a:xfrm>
        </p:spPr>
        <p:txBody>
          <a:bodyPr>
            <a:normAutofit/>
          </a:bodyPr>
          <a:lstStyle/>
          <a:p>
            <a:r>
              <a:rPr lang="en-US" dirty="0"/>
              <a:t>CRISP: Deployment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453455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33AD5C4-3F26-AE4D-8C26-917F9F6D125F}"/>
              </a:ext>
            </a:extLst>
          </p:cNvPr>
          <p:cNvSpPr/>
          <p:nvPr/>
        </p:nvSpPr>
        <p:spPr>
          <a:xfrm>
            <a:off x="1303914" y="3278601"/>
            <a:ext cx="1295400" cy="62659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EA4B712-CDE7-0C1D-4AFE-D72214ADCF13}"/>
              </a:ext>
            </a:extLst>
          </p:cNvPr>
          <p:cNvSpPr txBox="1"/>
          <p:nvPr/>
        </p:nvSpPr>
        <p:spPr>
          <a:xfrm>
            <a:off x="6398923" y="2140209"/>
            <a:ext cx="2653637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How are you going to act on the outcome of your model?</a:t>
            </a:r>
          </a:p>
          <a:p>
            <a:pPr marL="0" indent="0" algn="l">
              <a:buNone/>
            </a:pP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What decisions will be made?</a:t>
            </a:r>
          </a:p>
          <a:p>
            <a:pPr marL="0" indent="0" algn="l">
              <a:buNone/>
            </a:pP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How will the success be measured? </a:t>
            </a:r>
          </a:p>
        </p:txBody>
      </p:sp>
    </p:spTree>
    <p:extLst>
      <p:ext uri="{BB962C8B-B14F-4D97-AF65-F5344CB8AC3E}">
        <p14:creationId xmlns:p14="http://schemas.microsoft.com/office/powerpoint/2010/main" val="6747116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9335" y="-303291"/>
            <a:ext cx="8645758" cy="1155888"/>
          </a:xfrm>
        </p:spPr>
        <p:txBody>
          <a:bodyPr>
            <a:normAutofit/>
          </a:bodyPr>
          <a:lstStyle/>
          <a:p>
            <a:r>
              <a:rPr lang="en-US" dirty="0"/>
              <a:t>Deployment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794000" y="-931333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69335" y="641877"/>
            <a:ext cx="834813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eaLnBrk="1" hangingPunct="1">
              <a:def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lvl="1" indent="-214313" eaLnBrk="1" hangingPunct="1">
              <a:buChar char="–"/>
              <a:defRPr sz="18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eaLnBrk="1" hangingPunct="1">
              <a:defRPr sz="16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eaLnBrk="1" hangingPunct="1">
              <a:buChar char="–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eaLnBrk="1" hangingPunct="1">
              <a:buChar char="»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6pPr>
            <a:lvl7pPr marL="22288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7pPr>
            <a:lvl8pPr marL="25717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8pPr>
            <a:lvl9pPr marL="29146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Your model and analysis are nothing without action.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473130" y="1511708"/>
            <a:ext cx="5138324" cy="12976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eaLnBrk="1" hangingPunct="1">
              <a:def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lvl="1" indent="-214313" eaLnBrk="1" hangingPunct="1">
              <a:buChar char="–"/>
              <a:defRPr sz="18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eaLnBrk="1" hangingPunct="1">
              <a:defRPr sz="16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eaLnBrk="1" hangingPunct="1">
              <a:buChar char="–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eaLnBrk="1" hangingPunct="1">
              <a:buChar char="»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6pPr>
            <a:lvl7pPr marL="22288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7pPr>
            <a:lvl8pPr marL="25717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8pPr>
            <a:lvl9pPr marL="29146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9pPr>
          </a:lstStyle>
          <a:p>
            <a:r>
              <a:rPr lang="en-US" sz="1800" dirty="0"/>
              <a:t>Models might work great on paper but they don’t have business value until they get into production</a:t>
            </a:r>
          </a:p>
          <a:p>
            <a:r>
              <a:rPr lang="en-US" sz="1800" dirty="0"/>
              <a:t>Many things can go wrong on this step!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3571334" y="3430421"/>
            <a:ext cx="5403331" cy="21852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eaLnBrk="1" hangingPunct="1">
              <a:def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lvl="1" indent="-214313" eaLnBrk="1" hangingPunct="1">
              <a:buChar char="–"/>
              <a:defRPr sz="18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eaLnBrk="1" hangingPunct="1">
              <a:defRPr sz="16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eaLnBrk="1" hangingPunct="1">
              <a:buChar char="–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eaLnBrk="1" hangingPunct="1">
              <a:buChar char="»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6pPr>
            <a:lvl7pPr marL="22288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7pPr>
            <a:lvl8pPr marL="25717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8pPr>
            <a:lvl9pPr marL="29146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9pPr>
          </a:lstStyle>
          <a:p>
            <a:r>
              <a:rPr lang="en-US" dirty="0"/>
              <a:t>Communication is key</a:t>
            </a:r>
          </a:p>
          <a:p>
            <a:pPr lvl="1"/>
            <a:r>
              <a:rPr lang="en-US" dirty="0"/>
              <a:t>Especially to senior management</a:t>
            </a:r>
          </a:p>
          <a:p>
            <a:r>
              <a:rPr lang="en-US" dirty="0"/>
              <a:t>Tell stories with data</a:t>
            </a:r>
          </a:p>
          <a:p>
            <a:r>
              <a:rPr lang="en-US" dirty="0"/>
              <a:t>Monitor, monitor, monitor</a:t>
            </a:r>
          </a:p>
          <a:p>
            <a:r>
              <a:rPr lang="en-US" dirty="0"/>
              <a:t>Feedback loops! 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F839E7-BA76-C254-7EA9-CFEBE99318D3}"/>
              </a:ext>
            </a:extLst>
          </p:cNvPr>
          <p:cNvSpPr txBox="1"/>
          <p:nvPr/>
        </p:nvSpPr>
        <p:spPr>
          <a:xfrm>
            <a:off x="1228488" y="5698134"/>
            <a:ext cx="6687023" cy="400110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 science and deployment teams should be integrated</a:t>
            </a:r>
          </a:p>
        </p:txBody>
      </p:sp>
      <p:pic>
        <p:nvPicPr>
          <p:cNvPr id="1026" name="Picture 2" descr="Generated by DALL·E">
            <a:extLst>
              <a:ext uri="{FF2B5EF4-FFF2-40B4-BE49-F238E27FC236}">
                <a16:creationId xmlns:a16="http://schemas.microsoft.com/office/drawing/2014/main" id="{DE0A169F-27BB-6892-7707-F8969DFC73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335" y="1463040"/>
            <a:ext cx="3143250" cy="3143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0B6D3D2-5682-A1E8-331F-8A690417E81E}"/>
              </a:ext>
            </a:extLst>
          </p:cNvPr>
          <p:cNvSpPr txBox="1"/>
          <p:nvPr/>
        </p:nvSpPr>
        <p:spPr>
          <a:xfrm>
            <a:off x="0" y="4688789"/>
            <a:ext cx="34731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[machine learning engineers deploying a model]</a:t>
            </a:r>
          </a:p>
        </p:txBody>
      </p:sp>
    </p:spTree>
    <p:extLst>
      <p:ext uri="{BB962C8B-B14F-4D97-AF65-F5344CB8AC3E}">
        <p14:creationId xmlns:p14="http://schemas.microsoft.com/office/powerpoint/2010/main" val="3062925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2" grpId="0"/>
      <p:bldP spid="28" grpId="0"/>
      <p:bldP spid="5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B5E47-2793-FA16-6B1D-96865B72A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Concept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CFDB9A-EEAF-DFB4-BA20-60F9547C81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481" y="1536249"/>
            <a:ext cx="7539038" cy="654501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The one most important aspect of every data science project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1FEDF7-5CFA-92B7-68ED-BECA682A84E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26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F094270-D258-7458-D75C-5799D72E243D}"/>
              </a:ext>
            </a:extLst>
          </p:cNvPr>
          <p:cNvSpPr txBox="1"/>
          <p:nvPr/>
        </p:nvSpPr>
        <p:spPr>
          <a:xfrm>
            <a:off x="1804768" y="3232316"/>
            <a:ext cx="5534464" cy="646331"/>
          </a:xfrm>
          <a:prstGeom prst="rect">
            <a:avLst/>
          </a:prstGeom>
          <a:solidFill>
            <a:schemeClr val="accent1"/>
          </a:solidFill>
          <a:ln>
            <a:solidFill>
              <a:schemeClr val="accent2"/>
            </a:solidFill>
          </a:ln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3600" i="1" dirty="0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What action will you take?</a:t>
            </a:r>
          </a:p>
        </p:txBody>
      </p:sp>
    </p:spTree>
    <p:extLst>
      <p:ext uri="{BB962C8B-B14F-4D97-AF65-F5344CB8AC3E}">
        <p14:creationId xmlns:p14="http://schemas.microsoft.com/office/powerpoint/2010/main" val="949185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398" y="-276762"/>
            <a:ext cx="7975601" cy="1572161"/>
          </a:xfrm>
        </p:spPr>
        <p:txBody>
          <a:bodyPr>
            <a:normAutofit/>
          </a:bodyPr>
          <a:lstStyle/>
          <a:p>
            <a:r>
              <a:rPr lang="en-US" dirty="0"/>
              <a:t>Iterate …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58286" y="490031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DF09370-2AB5-BC40-BAE2-1F9EF7747F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910" y="923043"/>
            <a:ext cx="6123709" cy="5365020"/>
          </a:xfrm>
          <a:prstGeom prst="rect">
            <a:avLst/>
          </a:prstGeom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F080E63E-CBEA-DFE9-B69D-24E495282D9A}"/>
              </a:ext>
            </a:extLst>
          </p:cNvPr>
          <p:cNvSpPr/>
          <p:nvPr/>
        </p:nvSpPr>
        <p:spPr bwMode="auto">
          <a:xfrm rot="20077575">
            <a:off x="914748" y="1805041"/>
            <a:ext cx="2257425" cy="1019175"/>
          </a:xfrm>
          <a:prstGeom prst="roundRect">
            <a:avLst/>
          </a:prstGeom>
          <a:solidFill>
            <a:schemeClr val="accent1">
              <a:alpha val="78121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E0D30"/>
              </a:buClr>
              <a:buSzTx/>
              <a:buNone/>
              <a:tabLst/>
            </a:pPr>
            <a:r>
              <a:rPr kumimoji="0" 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Business Problem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E2E1EE21-620B-45B9-0689-7A3A1EC2B0F8}"/>
              </a:ext>
            </a:extLst>
          </p:cNvPr>
          <p:cNvSpPr/>
          <p:nvPr/>
        </p:nvSpPr>
        <p:spPr bwMode="auto">
          <a:xfrm rot="2051206">
            <a:off x="3434069" y="2040214"/>
            <a:ext cx="2257425" cy="1019175"/>
          </a:xfrm>
          <a:prstGeom prst="roundRect">
            <a:avLst/>
          </a:prstGeom>
          <a:solidFill>
            <a:schemeClr val="accent1">
              <a:alpha val="81684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E0D30"/>
              </a:buClr>
              <a:buSzTx/>
              <a:buNone/>
              <a:tabLst/>
            </a:pPr>
            <a:r>
              <a:rPr kumimoji="0" 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55DD04F-E442-483A-F10D-F5AA57B5EBC1}"/>
              </a:ext>
            </a:extLst>
          </p:cNvPr>
          <p:cNvSpPr/>
          <p:nvPr/>
        </p:nvSpPr>
        <p:spPr bwMode="auto">
          <a:xfrm rot="19552248">
            <a:off x="3116290" y="4075479"/>
            <a:ext cx="2257425" cy="1019175"/>
          </a:xfrm>
          <a:prstGeom prst="roundRect">
            <a:avLst/>
          </a:prstGeom>
          <a:solidFill>
            <a:schemeClr val="accent1">
              <a:alpha val="81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E0D30"/>
              </a:buClr>
              <a:buSzTx/>
              <a:buNone/>
              <a:tabLst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Analysis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4C27D057-1D4C-4C8D-41A8-0F5B6050F253}"/>
              </a:ext>
            </a:extLst>
          </p:cNvPr>
          <p:cNvSpPr/>
          <p:nvPr/>
        </p:nvSpPr>
        <p:spPr bwMode="auto">
          <a:xfrm rot="2487894">
            <a:off x="720653" y="3843499"/>
            <a:ext cx="2122291" cy="940673"/>
          </a:xfrm>
          <a:prstGeom prst="roundRect">
            <a:avLst/>
          </a:prstGeom>
          <a:solidFill>
            <a:schemeClr val="accent1">
              <a:alpha val="82278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E0D30"/>
              </a:buClr>
              <a:buSzTx/>
              <a:buNone/>
              <a:tabLst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Action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F22619A-D3FC-BFC7-679A-9BBFF2DE32CF}"/>
              </a:ext>
            </a:extLst>
          </p:cNvPr>
          <p:cNvGrpSpPr/>
          <p:nvPr/>
        </p:nvGrpSpPr>
        <p:grpSpPr>
          <a:xfrm>
            <a:off x="573821" y="855750"/>
            <a:ext cx="5415674" cy="5348432"/>
            <a:chOff x="697197" y="849658"/>
            <a:chExt cx="5415674" cy="5348432"/>
          </a:xfrm>
        </p:grpSpPr>
        <p:sp>
          <p:nvSpPr>
            <p:cNvPr id="13" name="Arc 12">
              <a:extLst>
                <a:ext uri="{FF2B5EF4-FFF2-40B4-BE49-F238E27FC236}">
                  <a16:creationId xmlns:a16="http://schemas.microsoft.com/office/drawing/2014/main" id="{96556C9C-3D27-5AB4-2F9B-210F1CF5C3B0}"/>
                </a:ext>
              </a:extLst>
            </p:cNvPr>
            <p:cNvSpPr/>
            <p:nvPr/>
          </p:nvSpPr>
          <p:spPr bwMode="auto">
            <a:xfrm flipH="1" flipV="1">
              <a:off x="764439" y="856342"/>
              <a:ext cx="5348432" cy="5152000"/>
            </a:xfrm>
            <a:prstGeom prst="arc">
              <a:avLst>
                <a:gd name="adj1" fmla="val 16200000"/>
                <a:gd name="adj2" fmla="val 21557558"/>
              </a:avLst>
            </a:prstGeom>
            <a:ln w="57150">
              <a:headEnd type="none" w="med" len="med"/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Arc 15">
              <a:extLst>
                <a:ext uri="{FF2B5EF4-FFF2-40B4-BE49-F238E27FC236}">
                  <a16:creationId xmlns:a16="http://schemas.microsoft.com/office/drawing/2014/main" id="{C4AF8C01-DB59-9611-8F6B-F2725A0A4449}"/>
                </a:ext>
              </a:extLst>
            </p:cNvPr>
            <p:cNvSpPr/>
            <p:nvPr/>
          </p:nvSpPr>
          <p:spPr bwMode="auto">
            <a:xfrm>
              <a:off x="697197" y="856342"/>
              <a:ext cx="5348432" cy="5152000"/>
            </a:xfrm>
            <a:prstGeom prst="arc">
              <a:avLst>
                <a:gd name="adj1" fmla="val 16200000"/>
                <a:gd name="adj2" fmla="val 21557558"/>
              </a:avLst>
            </a:prstGeom>
            <a:ln w="57150">
              <a:headEnd type="none" w="med" len="med"/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Arc 16">
              <a:extLst>
                <a:ext uri="{FF2B5EF4-FFF2-40B4-BE49-F238E27FC236}">
                  <a16:creationId xmlns:a16="http://schemas.microsoft.com/office/drawing/2014/main" id="{9CB2DEE9-9CA2-0C44-C0F7-1917FA468ABC}"/>
                </a:ext>
              </a:extLst>
            </p:cNvPr>
            <p:cNvSpPr/>
            <p:nvPr/>
          </p:nvSpPr>
          <p:spPr bwMode="auto">
            <a:xfrm flipV="1">
              <a:off x="719216" y="856342"/>
              <a:ext cx="5348432" cy="5152000"/>
            </a:xfrm>
            <a:prstGeom prst="arc">
              <a:avLst>
                <a:gd name="adj1" fmla="val 16200000"/>
                <a:gd name="adj2" fmla="val 21557558"/>
              </a:avLst>
            </a:prstGeom>
            <a:ln w="57150">
              <a:headEnd type="none" w="med" len="med"/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Arc 17">
              <a:extLst>
                <a:ext uri="{FF2B5EF4-FFF2-40B4-BE49-F238E27FC236}">
                  <a16:creationId xmlns:a16="http://schemas.microsoft.com/office/drawing/2014/main" id="{78A8CF3D-3A70-3A5F-CEC5-3D911BC87275}"/>
                </a:ext>
              </a:extLst>
            </p:cNvPr>
            <p:cNvSpPr/>
            <p:nvPr/>
          </p:nvSpPr>
          <p:spPr bwMode="auto">
            <a:xfrm rot="16200000">
              <a:off x="720210" y="947874"/>
              <a:ext cx="5348432" cy="5152000"/>
            </a:xfrm>
            <a:prstGeom prst="arc">
              <a:avLst>
                <a:gd name="adj1" fmla="val 16200000"/>
                <a:gd name="adj2" fmla="val 21557558"/>
              </a:avLst>
            </a:prstGeom>
            <a:ln w="57150">
              <a:headEnd type="none" w="med" len="med"/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082603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 animBg="1"/>
      <p:bldP spid="9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0E2DF-BB3D-263C-959B-E656C3885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Science Framework – In 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F3CD1C-B629-045D-FF46-AAE649EC37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1899"/>
            <a:ext cx="7334250" cy="968826"/>
          </a:xfrm>
        </p:spPr>
        <p:txBody>
          <a:bodyPr/>
          <a:lstStyle/>
          <a:p>
            <a:r>
              <a:rPr lang="en-US" dirty="0"/>
              <a:t>Back to Nadia…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C39716-490C-57CC-C79A-480DB6B21EE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28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543EE5-C987-588E-EBD7-114DDB329D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3870" y="1255284"/>
            <a:ext cx="5228609" cy="4580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25360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FBB95-8E7E-7324-5D06-7893576066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454154"/>
            <a:ext cx="9144000" cy="1336671"/>
          </a:xfrm>
          <a:solidFill>
            <a:schemeClr val="accent2"/>
          </a:solidFill>
        </p:spPr>
        <p:txBody>
          <a:bodyPr anchor="ctr"/>
          <a:lstStyle/>
          <a:p>
            <a:r>
              <a:rPr lang="en-US" dirty="0">
                <a:solidFill>
                  <a:schemeClr val="bg1"/>
                </a:solidFill>
              </a:rPr>
              <a:t>Data Science – terminology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326FCC-8150-A15F-97CA-8416D92C3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5525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627EA8-DB76-266F-C905-883860664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Jobs in Data Science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088AA4A8-39C8-D41C-2A90-D0CAA28339C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32994231"/>
              </p:ext>
            </p:extLst>
          </p:nvPr>
        </p:nvGraphicFramePr>
        <p:xfrm>
          <a:off x="742947" y="1804152"/>
          <a:ext cx="7658101" cy="35026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38653">
                  <a:extLst>
                    <a:ext uri="{9D8B030D-6E8A-4147-A177-3AD203B41FA5}">
                      <a16:colId xmlns:a16="http://schemas.microsoft.com/office/drawing/2014/main" val="3242912638"/>
                    </a:ext>
                  </a:extLst>
                </a:gridCol>
                <a:gridCol w="3835835">
                  <a:extLst>
                    <a:ext uri="{9D8B030D-6E8A-4147-A177-3AD203B41FA5}">
                      <a16:colId xmlns:a16="http://schemas.microsoft.com/office/drawing/2014/main" val="2069106210"/>
                    </a:ext>
                  </a:extLst>
                </a:gridCol>
                <a:gridCol w="1683613">
                  <a:extLst>
                    <a:ext uri="{9D8B030D-6E8A-4147-A177-3AD203B41FA5}">
                      <a16:colId xmlns:a16="http://schemas.microsoft.com/office/drawing/2014/main" val="39193651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Job Title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Role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48455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Data Analyst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Understands data, can do some analysis and make reports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Excel!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17338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Data Engineer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Builds, tests and maintains infrastructure for analysis, manages large scale data sets and architectures for modelling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Databases!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71554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ML Engineer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Designs and implements ML learning applications in production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Systems!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22717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Business Intelligence Developer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Business knowledge, assist business clients in quickly finding information through tools </a:t>
                      </a:r>
                      <a:r>
                        <a:rPr lang="en-US"/>
                        <a:t>and visualizations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Dashboards!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98020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Data Scientist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Advanced analytics, machine learning, and statistical analysis combined with business acumen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558606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214DB2-C2A6-29F8-4EBA-32018B4B87D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3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7DB01A-D95B-A94D-45EC-06526AE58A0F}"/>
              </a:ext>
            </a:extLst>
          </p:cNvPr>
          <p:cNvSpPr txBox="1"/>
          <p:nvPr/>
        </p:nvSpPr>
        <p:spPr>
          <a:xfrm>
            <a:off x="677086" y="1188313"/>
            <a:ext cx="77898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This is a gross oversimplification and many things to argue about…</a:t>
            </a:r>
          </a:p>
        </p:txBody>
      </p:sp>
      <p:pic>
        <p:nvPicPr>
          <p:cNvPr id="2050" name="Picture 2" descr="Unicorn 5 Svg Png Jpg Pdf Ai Eps - Etsy">
            <a:extLst>
              <a:ext uri="{FF2B5EF4-FFF2-40B4-BE49-F238E27FC236}">
                <a16:creationId xmlns:a16="http://schemas.microsoft.com/office/drawing/2014/main" id="{D6D80330-9FA5-9D21-80B7-26454DC45D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8958" y="4647111"/>
            <a:ext cx="578957" cy="619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8D0D53E-D562-8914-31FA-56155C5489EF}"/>
              </a:ext>
            </a:extLst>
          </p:cNvPr>
          <p:cNvSpPr txBox="1"/>
          <p:nvPr/>
        </p:nvSpPr>
        <p:spPr>
          <a:xfrm>
            <a:off x="1975036" y="5845115"/>
            <a:ext cx="51939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Also many data-science adjacent positions…</a:t>
            </a:r>
          </a:p>
        </p:txBody>
      </p:sp>
    </p:spTree>
    <p:extLst>
      <p:ext uri="{BB962C8B-B14F-4D97-AF65-F5344CB8AC3E}">
        <p14:creationId xmlns:p14="http://schemas.microsoft.com/office/powerpoint/2010/main" val="2152549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7A05755-D954-9A4F-BEC2-6A47BB3EC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Taxonomy of Data Science tasks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6DE0A2-0DC6-4E9E-EFB2-EADDCABC80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7750" y="2239185"/>
            <a:ext cx="3524250" cy="1663474"/>
          </a:xfrm>
          <a:ln>
            <a:solidFill>
              <a:schemeClr val="accent2"/>
            </a:solidFill>
          </a:ln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I would like to make predictions about data that I have seen or data that I will see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50655C-162B-44D4-72A1-C5227A7BBA8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wrap="square" anchor="t">
            <a:normAutofit/>
          </a:bodyPr>
          <a:lstStyle/>
          <a:p>
            <a:pPr>
              <a:spcAft>
                <a:spcPts val="600"/>
              </a:spcAft>
            </a:pPr>
            <a:fld id="{ABBEE3BA-F264-1746-880E-39AD601DF2B1}" type="slidenum">
              <a:rPr lang="en-US" smtClean="0"/>
              <a:pPr>
                <a:spcAft>
                  <a:spcPts val="600"/>
                </a:spcAft>
              </a:pPr>
              <a:t>30</a:t>
            </a:fld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C11A517-095A-1829-DB6C-40146A5130FC}"/>
              </a:ext>
            </a:extLst>
          </p:cNvPr>
          <p:cNvSpPr/>
          <p:nvPr/>
        </p:nvSpPr>
        <p:spPr bwMode="auto">
          <a:xfrm>
            <a:off x="1323975" y="1462640"/>
            <a:ext cx="2619375" cy="53340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>
              <a:spcBef>
                <a:spcPct val="0"/>
              </a:spcBef>
              <a:buNone/>
            </a:pPr>
            <a:r>
              <a:rPr lang="en-US" sz="3000" dirty="0">
                <a:solidFill>
                  <a:srgbClr val="60059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Predictive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BC4934C-EF7B-5F83-FDB4-886CFBC71F7A}"/>
              </a:ext>
            </a:extLst>
          </p:cNvPr>
          <p:cNvSpPr/>
          <p:nvPr/>
        </p:nvSpPr>
        <p:spPr bwMode="auto">
          <a:xfrm>
            <a:off x="5505450" y="1462640"/>
            <a:ext cx="2619375" cy="53340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>
              <a:spcBef>
                <a:spcPct val="0"/>
              </a:spcBef>
              <a:buNone/>
            </a:pPr>
            <a:r>
              <a:rPr lang="en-US" sz="3000" dirty="0">
                <a:solidFill>
                  <a:srgbClr val="60059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Descriptive</a:t>
            </a:r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FB0022A6-85C3-50CD-FD75-8E823E87BE30}"/>
              </a:ext>
            </a:extLst>
          </p:cNvPr>
          <p:cNvSpPr txBox="1">
            <a:spLocks/>
          </p:cNvSpPr>
          <p:nvPr/>
        </p:nvSpPr>
        <p:spPr bwMode="auto">
          <a:xfrm>
            <a:off x="4843462" y="3902659"/>
            <a:ext cx="3419475" cy="14927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indent="-214313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6pPr>
            <a:lvl7pPr marL="22288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7pPr>
            <a:lvl8pPr marL="25717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8pPr>
            <a:lvl9pPr marL="29146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>
              <a:buClrTx/>
            </a:pPr>
            <a:endParaRPr lang="en-US" kern="0" dirty="0"/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61B74E37-29BE-B8C3-C707-E18BC489A35F}"/>
              </a:ext>
            </a:extLst>
          </p:cNvPr>
          <p:cNvSpPr txBox="1">
            <a:spLocks/>
          </p:cNvSpPr>
          <p:nvPr/>
        </p:nvSpPr>
        <p:spPr bwMode="auto">
          <a:xfrm>
            <a:off x="5162550" y="2222049"/>
            <a:ext cx="3524250" cy="168061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indent="-214313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6pPr>
            <a:lvl7pPr marL="22288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7pPr>
            <a:lvl8pPr marL="25717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8pPr>
            <a:lvl9pPr marL="29146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0" indent="0" algn="ctr">
              <a:buClrTx/>
              <a:buNone/>
            </a:pPr>
            <a:r>
              <a:rPr lang="en-US" kern="0" dirty="0"/>
              <a:t>I would simply like to understand the data in front of me to comprehend more about a specific topic or situation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55E3700-237E-9015-63ED-1CB606D79F21}"/>
              </a:ext>
            </a:extLst>
          </p:cNvPr>
          <p:cNvSpPr txBox="1"/>
          <p:nvPr/>
        </p:nvSpPr>
        <p:spPr>
          <a:xfrm>
            <a:off x="1219493" y="4115462"/>
            <a:ext cx="3029740" cy="19513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Examples</a:t>
            </a:r>
          </a:p>
          <a:p>
            <a:pPr marL="342900" indent="-342900"/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Most data science algorithms</a:t>
            </a:r>
          </a:p>
          <a:p>
            <a:pPr marL="342900" indent="-342900"/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Regression</a:t>
            </a:r>
          </a:p>
          <a:p>
            <a:pPr marL="342900" indent="-342900"/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Decision Trees</a:t>
            </a:r>
          </a:p>
          <a:p>
            <a:pPr marL="342900" indent="-342900"/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SVM (Support Vector Machines)</a:t>
            </a:r>
          </a:p>
          <a:p>
            <a:pPr marL="342900" indent="-342900"/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Neural Nets / Deep Learning</a:t>
            </a:r>
          </a:p>
          <a:p>
            <a:pPr marL="342900" indent="-342900"/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Reinforcement Learning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092A75D-99D2-53F3-12EA-C2F7A12C5E36}"/>
              </a:ext>
            </a:extLst>
          </p:cNvPr>
          <p:cNvSpPr txBox="1"/>
          <p:nvPr/>
        </p:nvSpPr>
        <p:spPr>
          <a:xfrm>
            <a:off x="5486945" y="4115462"/>
            <a:ext cx="2132507" cy="12865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Examples:</a:t>
            </a:r>
          </a:p>
          <a:p>
            <a:pPr marL="342900" indent="-342900"/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 Visualization</a:t>
            </a:r>
          </a:p>
          <a:p>
            <a:pPr marL="342900" indent="-342900"/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Clustering</a:t>
            </a:r>
          </a:p>
          <a:p>
            <a:pPr marL="342900" indent="-342900"/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Association Rules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D6DE3C8-9D58-CA28-5CBC-0405D797F8F7}"/>
              </a:ext>
            </a:extLst>
          </p:cNvPr>
          <p:cNvSpPr txBox="1"/>
          <p:nvPr/>
        </p:nvSpPr>
        <p:spPr>
          <a:xfrm>
            <a:off x="4212332" y="5675838"/>
            <a:ext cx="4681731" cy="1138773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Also: Inferential </a:t>
            </a:r>
          </a:p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 what statistics does</a:t>
            </a:r>
          </a:p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 infers relationships between attributes</a:t>
            </a:r>
          </a:p>
        </p:txBody>
      </p:sp>
    </p:spTree>
    <p:extLst>
      <p:ext uri="{BB962C8B-B14F-4D97-AF65-F5344CB8AC3E}">
        <p14:creationId xmlns:p14="http://schemas.microsoft.com/office/powerpoint/2010/main" val="1752887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 animBg="1"/>
      <p:bldP spid="7" grpId="0" animBg="1"/>
      <p:bldP spid="8" grpId="0" animBg="1"/>
      <p:bldP spid="10" grpId="0" animBg="1"/>
      <p:bldP spid="11" grpId="0"/>
      <p:bldP spid="12" grpId="0"/>
      <p:bldP spid="2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DB5959-EC78-D6AF-56D2-4494BD894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CC5995-A78E-E132-8EEE-DB92FDA9B0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word about predictions:</a:t>
            </a:r>
          </a:p>
          <a:p>
            <a:pPr marL="914400" lvl="1" indent="-457200" fontAlgn="auto">
              <a:spcAft>
                <a:spcPts val="0"/>
              </a:spcAft>
              <a:buFontTx/>
              <a:buChar char="-"/>
            </a:pPr>
            <a:r>
              <a:rPr lang="en-US" sz="2000" dirty="0">
                <a:solidFill>
                  <a:schemeClr val="tx1"/>
                </a:solidFill>
              </a:rPr>
              <a:t>Predictions do not have to be about the future</a:t>
            </a:r>
          </a:p>
          <a:p>
            <a:pPr marL="914400" lvl="1" indent="-457200" fontAlgn="auto">
              <a:spcAft>
                <a:spcPts val="0"/>
              </a:spcAft>
              <a:buFontTx/>
              <a:buChar char="-"/>
            </a:pPr>
            <a:r>
              <a:rPr lang="en-US" sz="2000" dirty="0"/>
              <a:t>Predictions do not need to be causal to be useful</a:t>
            </a:r>
          </a:p>
          <a:p>
            <a:pPr marL="914400" lvl="1" indent="-457200" fontAlgn="auto">
              <a:spcAft>
                <a:spcPts val="0"/>
              </a:spcAft>
              <a:buFontTx/>
              <a:buChar char="-"/>
            </a:pPr>
            <a:r>
              <a:rPr lang="en-US" sz="2000" dirty="0">
                <a:solidFill>
                  <a:schemeClr val="tx1"/>
                </a:solidFill>
              </a:rPr>
              <a:t>Predictions do not need to be perfect to be useful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6652A0-C786-4216-8231-9D437097A6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31</a:t>
            </a:fld>
            <a:endParaRPr lang="en-US"/>
          </a:p>
        </p:txBody>
      </p:sp>
      <p:pic>
        <p:nvPicPr>
          <p:cNvPr id="5" name="Picture 4" descr="http://www.hindscc.edu/Assets/images/diagnostic-medical-sonography.jpg">
            <a:hlinkClick r:id="rId2"/>
            <a:extLst>
              <a:ext uri="{FF2B5EF4-FFF2-40B4-BE49-F238E27FC236}">
                <a16:creationId xmlns:a16="http://schemas.microsoft.com/office/drawing/2014/main" id="{AD8FF15A-AA12-7C60-732A-676D73B9BB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37921" y="3153396"/>
            <a:ext cx="3834079" cy="2682705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DC9CFC7-1E59-EEEA-8360-A1B8841D71A4}"/>
              </a:ext>
            </a:extLst>
          </p:cNvPr>
          <p:cNvSpPr txBox="1"/>
          <p:nvPr/>
        </p:nvSpPr>
        <p:spPr>
          <a:xfrm>
            <a:off x="4852721" y="3176256"/>
            <a:ext cx="4114800" cy="27515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For example, a diagnostic model identifying cancer is a “prediction”</a:t>
            </a:r>
          </a:p>
          <a:p>
            <a:pPr marL="342900" indent="-342900"/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It tells you nothing about the cause</a:t>
            </a:r>
          </a:p>
          <a:p>
            <a:pPr marL="342900" indent="-342900"/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It helps you decide on a future action</a:t>
            </a:r>
          </a:p>
          <a:p>
            <a:pPr marL="342900" indent="-342900"/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Prediction might be wrong, however more data can bring more certainty</a:t>
            </a:r>
          </a:p>
        </p:txBody>
      </p:sp>
    </p:spTree>
    <p:extLst>
      <p:ext uri="{BB962C8B-B14F-4D97-AF65-F5344CB8AC3E}">
        <p14:creationId xmlns:p14="http://schemas.microsoft.com/office/powerpoint/2010/main" val="27934310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7A05755-D954-9A4F-BEC2-6A47BB3EC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Taxonomy of Data Science tasks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6DE0A2-0DC6-4E9E-EFB2-EADDCABC80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2500" y="2137619"/>
            <a:ext cx="3028950" cy="1377298"/>
          </a:xfrm>
          <a:ln>
            <a:solidFill>
              <a:schemeClr val="accent2"/>
            </a:solidFill>
          </a:ln>
        </p:spPr>
        <p:txBody>
          <a:bodyPr/>
          <a:lstStyle/>
          <a:p>
            <a:pPr marL="0" indent="0" algn="ctr">
              <a:buNone/>
            </a:pPr>
            <a:r>
              <a:rPr lang="en-US" sz="2000" dirty="0">
                <a:latin typeface="Arial" charset="0"/>
              </a:rPr>
              <a:t>There is a specific, quantifiable </a:t>
            </a:r>
            <a:r>
              <a:rPr lang="en-US" sz="2000" u="sng" dirty="0">
                <a:latin typeface="Arial" charset="0"/>
              </a:rPr>
              <a:t>target</a:t>
            </a:r>
            <a:r>
              <a:rPr lang="en-US" sz="2000" dirty="0">
                <a:latin typeface="Arial" charset="0"/>
              </a:rPr>
              <a:t> that we are interested in or trying to predict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50655C-162B-44D4-72A1-C5227A7BBA8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wrap="square" anchor="t">
            <a:normAutofit/>
          </a:bodyPr>
          <a:lstStyle/>
          <a:p>
            <a:pPr>
              <a:spcAft>
                <a:spcPts val="600"/>
              </a:spcAft>
            </a:pPr>
            <a:fld id="{ABBEE3BA-F264-1746-880E-39AD601DF2B1}" type="slidenum">
              <a:rPr lang="en-US" smtClean="0"/>
              <a:pPr>
                <a:spcAft>
                  <a:spcPts val="600"/>
                </a:spcAft>
              </a:pPr>
              <a:t>32</a:t>
            </a:fld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C11A517-095A-1829-DB6C-40146A5130FC}"/>
              </a:ext>
            </a:extLst>
          </p:cNvPr>
          <p:cNvSpPr/>
          <p:nvPr/>
        </p:nvSpPr>
        <p:spPr bwMode="auto">
          <a:xfrm>
            <a:off x="1262062" y="1302335"/>
            <a:ext cx="2619375" cy="53340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>
              <a:spcBef>
                <a:spcPct val="0"/>
              </a:spcBef>
              <a:buNone/>
            </a:pPr>
            <a:r>
              <a:rPr lang="en-US" sz="3000" dirty="0">
                <a:solidFill>
                  <a:srgbClr val="60059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Supervised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BC4934C-EF7B-5F83-FDB4-886CFBC71F7A}"/>
              </a:ext>
            </a:extLst>
          </p:cNvPr>
          <p:cNvSpPr/>
          <p:nvPr/>
        </p:nvSpPr>
        <p:spPr bwMode="auto">
          <a:xfrm>
            <a:off x="4833937" y="1309270"/>
            <a:ext cx="2619375" cy="53340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>
              <a:spcBef>
                <a:spcPct val="0"/>
              </a:spcBef>
              <a:buNone/>
            </a:pPr>
            <a:r>
              <a:rPr lang="en-US" sz="3000" dirty="0">
                <a:solidFill>
                  <a:srgbClr val="60059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Unsupervised</a:t>
            </a:r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DCEDAD74-E2B1-29A1-645F-0CB61283DE90}"/>
              </a:ext>
            </a:extLst>
          </p:cNvPr>
          <p:cNvSpPr txBox="1">
            <a:spLocks/>
          </p:cNvSpPr>
          <p:nvPr/>
        </p:nvSpPr>
        <p:spPr bwMode="auto">
          <a:xfrm>
            <a:off x="952500" y="4405865"/>
            <a:ext cx="3333751" cy="1671086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indent="-214313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6pPr>
            <a:lvl7pPr marL="22288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7pPr>
            <a:lvl8pPr marL="25717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8pPr>
            <a:lvl9pPr marL="29146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0" indent="0" algn="ctr">
              <a:buClrTx/>
              <a:buNone/>
            </a:pPr>
            <a:r>
              <a:rPr lang="en-US" kern="0" dirty="0"/>
              <a:t>Lets predict which customers are going to buy our product based on browsing habits of our website! </a:t>
            </a:r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53A65FD1-D0CF-95EE-1F60-97A98DB9DB75}"/>
              </a:ext>
            </a:extLst>
          </p:cNvPr>
          <p:cNvSpPr txBox="1">
            <a:spLocks/>
          </p:cNvSpPr>
          <p:nvPr/>
        </p:nvSpPr>
        <p:spPr bwMode="auto">
          <a:xfrm>
            <a:off x="4629150" y="2132113"/>
            <a:ext cx="3028950" cy="1377298"/>
          </a:xfrm>
          <a:prstGeom prst="rect">
            <a:avLst/>
          </a:prstGeom>
          <a:noFill/>
          <a:ln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indent="-214313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6pPr>
            <a:lvl7pPr marL="22288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7pPr>
            <a:lvl8pPr marL="25717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8pPr>
            <a:lvl9pPr marL="29146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0" indent="0" algn="ctr">
              <a:buClrTx/>
              <a:buFontTx/>
              <a:buNone/>
            </a:pPr>
            <a:r>
              <a:rPr lang="en-US" kern="0" dirty="0">
                <a:latin typeface="Arial" charset="0"/>
              </a:rPr>
              <a:t>There is no such target, we are just trying to understand the data</a:t>
            </a:r>
            <a:endParaRPr lang="en-US" kern="0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0C6400C-22CE-D28B-1F50-4E0D49E4CD72}"/>
              </a:ext>
            </a:extLst>
          </p:cNvPr>
          <p:cNvCxnSpPr>
            <a:cxnSpLocks/>
          </p:cNvCxnSpPr>
          <p:nvPr/>
        </p:nvCxnSpPr>
        <p:spPr bwMode="auto">
          <a:xfrm>
            <a:off x="2647949" y="3509411"/>
            <a:ext cx="0" cy="805414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DF9DC284-A989-4472-DAAD-60AB3F53E016}"/>
              </a:ext>
            </a:extLst>
          </p:cNvPr>
          <p:cNvSpPr txBox="1">
            <a:spLocks/>
          </p:cNvSpPr>
          <p:nvPr/>
        </p:nvSpPr>
        <p:spPr bwMode="auto">
          <a:xfrm>
            <a:off x="4486273" y="4405864"/>
            <a:ext cx="3333751" cy="16710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indent="-214313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6pPr>
            <a:lvl7pPr marL="22288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7pPr>
            <a:lvl8pPr marL="25717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8pPr>
            <a:lvl9pPr marL="29146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0" indent="0" algn="ctr">
              <a:buClrTx/>
              <a:buNone/>
            </a:pPr>
            <a:r>
              <a:rPr lang="en-US" kern="0" dirty="0"/>
              <a:t>Lets segment our customer base into clusters that will help us define broad persona-based marketing strategies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1FBA4DA-D797-85FE-9505-B129833CF80E}"/>
              </a:ext>
            </a:extLst>
          </p:cNvPr>
          <p:cNvCxnSpPr>
            <a:cxnSpLocks/>
          </p:cNvCxnSpPr>
          <p:nvPr/>
        </p:nvCxnSpPr>
        <p:spPr bwMode="auto">
          <a:xfrm>
            <a:off x="6276974" y="3509411"/>
            <a:ext cx="0" cy="896453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4836B49-5EDC-BEE6-64C9-5BCE0D8C6BB9}"/>
              </a:ext>
            </a:extLst>
          </p:cNvPr>
          <p:cNvSpPr txBox="1"/>
          <p:nvPr/>
        </p:nvSpPr>
        <p:spPr>
          <a:xfrm>
            <a:off x="2752724" y="6245225"/>
            <a:ext cx="3066865" cy="400110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Might use the same data!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F31A25D-3245-7B63-6F5A-42C866DFE5F1}"/>
              </a:ext>
            </a:extLst>
          </p:cNvPr>
          <p:cNvSpPr txBox="1"/>
          <p:nvPr/>
        </p:nvSpPr>
        <p:spPr>
          <a:xfrm rot="18724000">
            <a:off x="-136730" y="4306757"/>
            <a:ext cx="1497846" cy="400110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Predictions!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AEF6432-72F1-7D8F-05D6-91FE7AEFE1FD}"/>
              </a:ext>
            </a:extLst>
          </p:cNvPr>
          <p:cNvSpPr txBox="1"/>
          <p:nvPr/>
        </p:nvSpPr>
        <p:spPr>
          <a:xfrm rot="2715969">
            <a:off x="7556822" y="4205808"/>
            <a:ext cx="1194686" cy="400110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Patterns!</a:t>
            </a:r>
          </a:p>
        </p:txBody>
      </p:sp>
    </p:spTree>
    <p:extLst>
      <p:ext uri="{BB962C8B-B14F-4D97-AF65-F5344CB8AC3E}">
        <p14:creationId xmlns:p14="http://schemas.microsoft.com/office/powerpoint/2010/main" val="2271094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 animBg="1"/>
      <p:bldP spid="7" grpId="0" animBg="1"/>
      <p:bldP spid="8" grpId="0" animBg="1"/>
      <p:bldP spid="2" grpId="0" animBg="1"/>
      <p:bldP spid="3" grpId="0" animBg="1"/>
      <p:bldP spid="13" grpId="0" animBg="1"/>
      <p:bldP spid="16" grpId="0" animBg="1"/>
      <p:bldP spid="17" grpId="0" animBg="1"/>
      <p:bldP spid="18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6BB5D-439A-6F14-5043-EFA7839BA6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99CF85-5299-7992-4D07-8FBD21F5FF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163" y="2438401"/>
            <a:ext cx="1824038" cy="990599"/>
          </a:xfrm>
          <a:ln>
            <a:solidFill>
              <a:schemeClr val="accent2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sz="1400" dirty="0"/>
              <a:t>Prediction variable is categorical (perhaps binary)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5748D3-7319-52C4-4E33-5272B6C47A4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6553200" y="5659440"/>
            <a:ext cx="2133600" cy="476250"/>
          </a:xfrm>
        </p:spPr>
        <p:txBody>
          <a:bodyPr/>
          <a:lstStyle/>
          <a:p>
            <a:fld id="{ABBEE3BA-F264-1746-880E-39AD601DF2B1}" type="slidenum">
              <a:rPr lang="en-US" smtClean="0"/>
              <a:t>33</a:t>
            </a:fld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4E9C94C-56CB-F2B6-2839-4518305F6A01}"/>
              </a:ext>
            </a:extLst>
          </p:cNvPr>
          <p:cNvSpPr/>
          <p:nvPr/>
        </p:nvSpPr>
        <p:spPr bwMode="auto">
          <a:xfrm>
            <a:off x="3157537" y="1092785"/>
            <a:ext cx="2619375" cy="53340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>
              <a:spcBef>
                <a:spcPct val="0"/>
              </a:spcBef>
              <a:buNone/>
            </a:pPr>
            <a:r>
              <a:rPr lang="en-US" sz="3000" dirty="0">
                <a:solidFill>
                  <a:srgbClr val="60059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Supervised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CE42687E-A6F3-EA9D-5085-8E6C22D2DCCB}"/>
              </a:ext>
            </a:extLst>
          </p:cNvPr>
          <p:cNvSpPr/>
          <p:nvPr/>
        </p:nvSpPr>
        <p:spPr bwMode="auto">
          <a:xfrm>
            <a:off x="538163" y="1853231"/>
            <a:ext cx="1824038" cy="337519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>
              <a:spcBef>
                <a:spcPct val="0"/>
              </a:spcBef>
              <a:buNone/>
            </a:pPr>
            <a:r>
              <a:rPr lang="en-US" sz="1800" dirty="0">
                <a:solidFill>
                  <a:srgbClr val="60059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Classification</a:t>
            </a:r>
            <a:endParaRPr lang="en-US" sz="3000" dirty="0">
              <a:solidFill>
                <a:srgbClr val="60059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B3ADFE3-4394-A3CF-6311-547B8F7EBE45}"/>
              </a:ext>
            </a:extLst>
          </p:cNvPr>
          <p:cNvSpPr/>
          <p:nvPr/>
        </p:nvSpPr>
        <p:spPr bwMode="auto">
          <a:xfrm>
            <a:off x="2643186" y="1853230"/>
            <a:ext cx="1824038" cy="337519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>
              <a:spcBef>
                <a:spcPct val="0"/>
              </a:spcBef>
              <a:buNone/>
            </a:pPr>
            <a:r>
              <a:rPr lang="en-US" sz="1800" dirty="0">
                <a:solidFill>
                  <a:srgbClr val="60059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Regression</a:t>
            </a:r>
            <a:endParaRPr lang="en-US" sz="3000" dirty="0">
              <a:solidFill>
                <a:srgbClr val="60059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A0E1E6EB-3217-E2DE-8342-345C59F037E0}"/>
              </a:ext>
            </a:extLst>
          </p:cNvPr>
          <p:cNvSpPr/>
          <p:nvPr/>
        </p:nvSpPr>
        <p:spPr bwMode="auto">
          <a:xfrm>
            <a:off x="4729162" y="1853230"/>
            <a:ext cx="1824038" cy="337519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>
              <a:spcBef>
                <a:spcPct val="0"/>
              </a:spcBef>
              <a:buNone/>
            </a:pPr>
            <a:r>
              <a:rPr lang="en-US" sz="1800" dirty="0">
                <a:solidFill>
                  <a:srgbClr val="60059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Time series</a:t>
            </a:r>
            <a:endParaRPr lang="en-US" sz="3000" dirty="0">
              <a:solidFill>
                <a:srgbClr val="60059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FE56B918-B45D-F6A2-C432-D415F4F9F575}"/>
              </a:ext>
            </a:extLst>
          </p:cNvPr>
          <p:cNvSpPr/>
          <p:nvPr/>
        </p:nvSpPr>
        <p:spPr bwMode="auto">
          <a:xfrm>
            <a:off x="6707981" y="1853230"/>
            <a:ext cx="1824038" cy="337519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>
              <a:spcBef>
                <a:spcPct val="0"/>
              </a:spcBef>
              <a:buNone/>
            </a:pPr>
            <a:r>
              <a:rPr lang="en-US" sz="1800" dirty="0">
                <a:solidFill>
                  <a:srgbClr val="60059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Other…</a:t>
            </a:r>
            <a:endParaRPr lang="en-US" sz="3000" dirty="0">
              <a:solidFill>
                <a:srgbClr val="60059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0AFCB27-4292-D386-9DFA-CEDEBFECBCFB}"/>
              </a:ext>
            </a:extLst>
          </p:cNvPr>
          <p:cNvSpPr txBox="1">
            <a:spLocks/>
          </p:cNvSpPr>
          <p:nvPr/>
        </p:nvSpPr>
        <p:spPr bwMode="auto">
          <a:xfrm>
            <a:off x="2643186" y="2438401"/>
            <a:ext cx="1824038" cy="990599"/>
          </a:xfrm>
          <a:prstGeom prst="rect">
            <a:avLst/>
          </a:prstGeom>
          <a:noFill/>
          <a:ln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indent="-214313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6pPr>
            <a:lvl7pPr marL="22288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7pPr>
            <a:lvl8pPr marL="25717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8pPr>
            <a:lvl9pPr marL="29146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0" indent="0" algn="ctr">
              <a:buClrTx/>
              <a:buFontTx/>
              <a:buNone/>
            </a:pPr>
            <a:r>
              <a:rPr lang="en-US" sz="1400" kern="0" dirty="0"/>
              <a:t>Prediction variable is numeric - continuous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69B968C8-EF5C-C8FF-A475-5C68284C91BB}"/>
              </a:ext>
            </a:extLst>
          </p:cNvPr>
          <p:cNvSpPr txBox="1">
            <a:spLocks/>
          </p:cNvSpPr>
          <p:nvPr/>
        </p:nvSpPr>
        <p:spPr bwMode="auto">
          <a:xfrm>
            <a:off x="4700587" y="2438401"/>
            <a:ext cx="1824038" cy="739839"/>
          </a:xfrm>
          <a:prstGeom prst="rect">
            <a:avLst/>
          </a:prstGeom>
          <a:noFill/>
          <a:ln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indent="-214313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6pPr>
            <a:lvl7pPr marL="22288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7pPr>
            <a:lvl8pPr marL="25717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8pPr>
            <a:lvl9pPr marL="29146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0" indent="0">
              <a:buClrTx/>
              <a:buFontTx/>
              <a:buNone/>
            </a:pPr>
            <a:r>
              <a:rPr lang="en-US" sz="1400" kern="0" dirty="0"/>
              <a:t>Main data elements are time-based units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3E8332BD-4E31-AEE3-C4D2-B435920CD804}"/>
              </a:ext>
            </a:extLst>
          </p:cNvPr>
          <p:cNvSpPr txBox="1">
            <a:spLocks/>
          </p:cNvSpPr>
          <p:nvPr/>
        </p:nvSpPr>
        <p:spPr bwMode="auto">
          <a:xfrm>
            <a:off x="6677025" y="2438401"/>
            <a:ext cx="1824038" cy="990599"/>
          </a:xfrm>
          <a:prstGeom prst="rect">
            <a:avLst/>
          </a:prstGeom>
          <a:noFill/>
          <a:ln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indent="-214313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6pPr>
            <a:lvl7pPr marL="22288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7pPr>
            <a:lvl8pPr marL="25717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8pPr>
            <a:lvl9pPr marL="29146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0" indent="0">
              <a:buClrTx/>
              <a:buFontTx/>
              <a:buNone/>
            </a:pPr>
            <a:r>
              <a:rPr lang="en-US" sz="1400" kern="0" dirty="0"/>
              <a:t>Predicting text or media…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4FBB3AF-6685-9FDA-C029-D7E9AB941066}"/>
              </a:ext>
            </a:extLst>
          </p:cNvPr>
          <p:cNvSpPr/>
          <p:nvPr/>
        </p:nvSpPr>
        <p:spPr bwMode="auto">
          <a:xfrm>
            <a:off x="647700" y="3843339"/>
            <a:ext cx="1714501" cy="1676399"/>
          </a:xfrm>
          <a:prstGeom prst="round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E0D30"/>
              </a:buClr>
              <a:buSz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Will the loan applicant default on their loan? 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F44F4FE0-FA63-B4A7-8EFE-E166B08BB2C3}"/>
              </a:ext>
            </a:extLst>
          </p:cNvPr>
          <p:cNvSpPr/>
          <p:nvPr/>
        </p:nvSpPr>
        <p:spPr bwMode="auto">
          <a:xfrm>
            <a:off x="2697954" y="3814764"/>
            <a:ext cx="1714501" cy="1704975"/>
          </a:xfrm>
          <a:prstGeom prst="round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E0D30"/>
              </a:buClr>
              <a:buSz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How much money will this customer spend on my product next year?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F2E86FCB-1AD1-06B6-D3D9-EDAB1BDCAF29}"/>
              </a:ext>
            </a:extLst>
          </p:cNvPr>
          <p:cNvSpPr/>
          <p:nvPr/>
        </p:nvSpPr>
        <p:spPr bwMode="auto">
          <a:xfrm>
            <a:off x="4700587" y="3814763"/>
            <a:ext cx="1714501" cy="1704975"/>
          </a:xfrm>
          <a:prstGeom prst="round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E0D30"/>
              </a:buClr>
              <a:buSz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What will the DJIA close at next month? 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D139E4D7-BA39-A1B8-AAF6-49618CD3B43A}"/>
              </a:ext>
            </a:extLst>
          </p:cNvPr>
          <p:cNvSpPr/>
          <p:nvPr/>
        </p:nvSpPr>
        <p:spPr bwMode="auto">
          <a:xfrm>
            <a:off x="6677025" y="3829050"/>
            <a:ext cx="1714501" cy="1704975"/>
          </a:xfrm>
          <a:prstGeom prst="round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E0D30"/>
              </a:buClr>
              <a:buSz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What should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my customer care chatbot say next? 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3CD3F96-5276-6C4B-0B73-98C97CF158F5}"/>
              </a:ext>
            </a:extLst>
          </p:cNvPr>
          <p:cNvSpPr txBox="1"/>
          <p:nvPr/>
        </p:nvSpPr>
        <p:spPr>
          <a:xfrm>
            <a:off x="1354951" y="5956206"/>
            <a:ext cx="61150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Not cut and dried…tasks can fall between categories</a:t>
            </a:r>
          </a:p>
        </p:txBody>
      </p:sp>
    </p:spTree>
    <p:extLst>
      <p:ext uri="{BB962C8B-B14F-4D97-AF65-F5344CB8AC3E}">
        <p14:creationId xmlns:p14="http://schemas.microsoft.com/office/powerpoint/2010/main" val="1757041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7" grpId="0" animBg="1"/>
      <p:bldP spid="9" grpId="0" animBg="1"/>
      <p:bldP spid="10" grpId="0" animBg="1"/>
      <p:bldP spid="11" grpId="0" animBg="1"/>
      <p:bldP spid="11" grpId="1" animBg="1"/>
      <p:bldP spid="12" grpId="0" animBg="1"/>
      <p:bldP spid="13" grpId="0" animBg="1"/>
      <p:bldP spid="14" grpId="0" animBg="1"/>
      <p:bldP spid="14" grpId="1" animBg="1"/>
      <p:bldP spid="18" grpId="0" animBg="1"/>
      <p:bldP spid="20" grpId="0" animBg="1"/>
      <p:bldP spid="21" grpId="0" animBg="1"/>
      <p:bldP spid="22" grpId="0" animBg="1"/>
      <p:bldP spid="22" grpId="1" animBg="1"/>
      <p:bldP spid="23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4DC31-F3C8-BA8B-CD2C-CECF04829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96AB4C-866F-9FCD-BB85-8863A88B33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8699"/>
            <a:ext cx="7620000" cy="729214"/>
          </a:xfrm>
        </p:spPr>
        <p:txBody>
          <a:bodyPr/>
          <a:lstStyle/>
          <a:p>
            <a:r>
              <a:rPr lang="en-US" dirty="0"/>
              <a:t>Loan Applicants – goal is to build a model to predict whether or not an applicant will default.</a:t>
            </a:r>
          </a:p>
          <a:p>
            <a:r>
              <a:rPr lang="en-US" dirty="0"/>
              <a:t>Data: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E4E31C-4597-9F40-8723-7A44CD6BB70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34</a:t>
            </a:fld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2D88CED-E09C-2C7F-C46A-30BF66390D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1159001"/>
              </p:ext>
            </p:extLst>
          </p:nvPr>
        </p:nvGraphicFramePr>
        <p:xfrm>
          <a:off x="956469" y="2131060"/>
          <a:ext cx="7231062" cy="25958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051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062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0406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051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0517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0517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Name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Industry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Age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Date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Balance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Default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Mike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Finance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30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02/13/04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123,000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Mary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Medical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40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29/06/13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51,100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Bill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Construction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55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14/08/09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68,000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Jim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Medical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46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01/01/07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74,000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Mark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Finance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47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23/12/11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23,000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Anne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Finance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49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19/0512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100,000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234CE7B8-8488-20B8-3DDF-FB8E77487FEF}"/>
              </a:ext>
            </a:extLst>
          </p:cNvPr>
          <p:cNvSpPr txBox="1"/>
          <p:nvPr/>
        </p:nvSpPr>
        <p:spPr>
          <a:xfrm>
            <a:off x="2743200" y="5059860"/>
            <a:ext cx="3417923" cy="769441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Supervised or unsupervised?</a:t>
            </a:r>
          </a:p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Classification or regression?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5B7561-FD83-2E50-67CA-D7AC554C1604}"/>
              </a:ext>
            </a:extLst>
          </p:cNvPr>
          <p:cNvSpPr txBox="1"/>
          <p:nvPr/>
        </p:nvSpPr>
        <p:spPr>
          <a:xfrm>
            <a:off x="2684530" y="6096582"/>
            <a:ext cx="3476593" cy="40011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What action might we take??</a:t>
            </a:r>
          </a:p>
        </p:txBody>
      </p:sp>
    </p:spTree>
    <p:extLst>
      <p:ext uri="{BB962C8B-B14F-4D97-AF65-F5344CB8AC3E}">
        <p14:creationId xmlns:p14="http://schemas.microsoft.com/office/powerpoint/2010/main" val="1969137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6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4DC31-F3C8-BA8B-CD2C-CECF04829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96AB4C-866F-9FCD-BB85-8863A88B33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8699"/>
            <a:ext cx="7620000" cy="729214"/>
          </a:xfrm>
        </p:spPr>
        <p:txBody>
          <a:bodyPr/>
          <a:lstStyle/>
          <a:p>
            <a:r>
              <a:rPr lang="en-US" dirty="0"/>
              <a:t>Loan Applicants – goal is to build a model to predict whether or not an applicant will default.</a:t>
            </a:r>
          </a:p>
          <a:p>
            <a:r>
              <a:rPr lang="en-US" dirty="0"/>
              <a:t>Data: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E4E31C-4597-9F40-8723-7A44CD6BB70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35</a:t>
            </a:fld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2D88CED-E09C-2C7F-C46A-30BF66390D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0010574"/>
              </p:ext>
            </p:extLst>
          </p:nvPr>
        </p:nvGraphicFramePr>
        <p:xfrm>
          <a:off x="1455737" y="2974745"/>
          <a:ext cx="7393883" cy="25958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323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4245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2217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323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323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3231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Name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Industry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Age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Date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Balance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Default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Mike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Finance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30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02/13/04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123,000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Mary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Medical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40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29/06/13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51,100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Bill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Construction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55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14/08/09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68,000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Jim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Medical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46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01/01/07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74,000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Mark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Finance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47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23/12/11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23,000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Anne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Finance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49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19/0512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100,000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45F381A5-8FDB-3CFE-63CB-C9D3F2690FC0}"/>
              </a:ext>
            </a:extLst>
          </p:cNvPr>
          <p:cNvSpPr txBox="1"/>
          <p:nvPr/>
        </p:nvSpPr>
        <p:spPr>
          <a:xfrm>
            <a:off x="542925" y="4600575"/>
            <a:ext cx="1847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F660499-CC03-EEF4-4CCA-EF1646F5F1B1}"/>
              </a:ext>
            </a:extLst>
          </p:cNvPr>
          <p:cNvSpPr txBox="1"/>
          <p:nvPr/>
        </p:nvSpPr>
        <p:spPr>
          <a:xfrm>
            <a:off x="7573962" y="2118953"/>
            <a:ext cx="1275657" cy="683264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marL="0" indent="0" algn="ctr">
              <a:buNone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Target</a:t>
            </a:r>
          </a:p>
          <a:p>
            <a:pPr marL="0" indent="0" algn="ctr">
              <a:buNone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Dependent Variable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7DEB5E-A95B-4854-24E9-D4AA27420D2A}"/>
              </a:ext>
            </a:extLst>
          </p:cNvPr>
          <p:cNvSpPr txBox="1"/>
          <p:nvPr/>
        </p:nvSpPr>
        <p:spPr>
          <a:xfrm>
            <a:off x="134435" y="3846522"/>
            <a:ext cx="1227640" cy="1083374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Observations</a:t>
            </a:r>
          </a:p>
          <a:p>
            <a:pPr marL="0" indent="0" algn="l">
              <a:buNone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Instances</a:t>
            </a:r>
          </a:p>
          <a:p>
            <a:pPr marL="0" indent="0" algn="l">
              <a:buNone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 Points</a:t>
            </a:r>
          </a:p>
          <a:p>
            <a:pPr marL="0" indent="0" algn="l">
              <a:buNone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Examples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DF1ED1-A8EC-D8AD-ABD0-D64942DCD3D7}"/>
              </a:ext>
            </a:extLst>
          </p:cNvPr>
          <p:cNvSpPr txBox="1"/>
          <p:nvPr/>
        </p:nvSpPr>
        <p:spPr>
          <a:xfrm>
            <a:off x="2649837" y="1805107"/>
            <a:ext cx="4648200" cy="1083374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marL="0" indent="0" algn="ctr">
              <a:buNone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Variables</a:t>
            </a:r>
          </a:p>
          <a:p>
            <a:pPr marL="0" indent="0" algn="ctr">
              <a:buNone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Attributes</a:t>
            </a:r>
          </a:p>
          <a:p>
            <a:pPr marL="0" indent="0" algn="ctr">
              <a:buNone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Features</a:t>
            </a:r>
          </a:p>
          <a:p>
            <a:pPr marL="0" indent="0" algn="ctr">
              <a:buNone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Independent Variables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B3DAEA-6AF0-87ED-4434-8DF539018A57}"/>
              </a:ext>
            </a:extLst>
          </p:cNvPr>
          <p:cNvSpPr txBox="1"/>
          <p:nvPr/>
        </p:nvSpPr>
        <p:spPr>
          <a:xfrm>
            <a:off x="1570038" y="2559797"/>
            <a:ext cx="803874" cy="276999"/>
          </a:xfrm>
          <a:prstGeom prst="rect">
            <a:avLst/>
          </a:prstGeom>
          <a:solidFill>
            <a:schemeClr val="accent1"/>
          </a:solidFill>
          <a:ln>
            <a:solidFill>
              <a:schemeClr val="accent2"/>
            </a:solidFill>
          </a:ln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Identifier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6D246E-51CB-0B0D-760A-7E09B795D6C1}"/>
              </a:ext>
            </a:extLst>
          </p:cNvPr>
          <p:cNvSpPr txBox="1"/>
          <p:nvPr/>
        </p:nvSpPr>
        <p:spPr>
          <a:xfrm>
            <a:off x="4946306" y="6273225"/>
            <a:ext cx="4127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2157DF9-3208-B060-C460-B0576954D790}"/>
              </a:ext>
            </a:extLst>
          </p:cNvPr>
          <p:cNvSpPr txBox="1"/>
          <p:nvPr/>
        </p:nvSpPr>
        <p:spPr>
          <a:xfrm>
            <a:off x="8009466" y="6251467"/>
            <a:ext cx="6773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</a:t>
            </a:r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4E85F206-32A6-0810-212C-7C23C1CE6BE1}"/>
              </a:ext>
            </a:extLst>
          </p:cNvPr>
          <p:cNvSpPr/>
          <p:nvPr/>
        </p:nvSpPr>
        <p:spPr bwMode="auto">
          <a:xfrm rot="16200000">
            <a:off x="4896796" y="3453289"/>
            <a:ext cx="476248" cy="4878089"/>
          </a:xfrm>
          <a:prstGeom prst="leftBrace">
            <a:avLst>
              <a:gd name="adj1" fmla="val 8333"/>
              <a:gd name="adj2" fmla="val 50478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Left Brace 14">
            <a:extLst>
              <a:ext uri="{FF2B5EF4-FFF2-40B4-BE49-F238E27FC236}">
                <a16:creationId xmlns:a16="http://schemas.microsoft.com/office/drawing/2014/main" id="{1F6E75E6-34F4-5C41-DDED-BF793C0C5A2A}"/>
              </a:ext>
            </a:extLst>
          </p:cNvPr>
          <p:cNvSpPr/>
          <p:nvPr/>
        </p:nvSpPr>
        <p:spPr bwMode="auto">
          <a:xfrm rot="16200000">
            <a:off x="7967311" y="5432272"/>
            <a:ext cx="476248" cy="962730"/>
          </a:xfrm>
          <a:prstGeom prst="leftBrace">
            <a:avLst>
              <a:gd name="adj1" fmla="val 8333"/>
              <a:gd name="adj2" fmla="val 50478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018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7" grpId="0"/>
      <p:bldP spid="12" grpId="0"/>
      <p:bldP spid="13" grpId="0" animBg="1"/>
      <p:bldP spid="15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E9C3C-75B4-2C1E-6254-453B691E6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</a:t>
            </a:r>
          </a:p>
        </p:txBody>
      </p:sp>
      <p:sp>
        <p:nvSpPr>
          <p:cNvPr id="1433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Wingdings" pitchFamily="2" charset="2"/>
              <a:buNone/>
              <a:defRPr/>
            </a:pPr>
            <a:r>
              <a:rPr lang="en-US" dirty="0"/>
              <a:t>Model:  a </a:t>
            </a:r>
            <a:r>
              <a:rPr lang="en-US" b="0" dirty="0"/>
              <a:t>method or algorithm used to generalize a pattern or make a prediction from a set of examples</a:t>
            </a:r>
          </a:p>
          <a:p>
            <a:pPr eaLnBrk="1" hangingPunct="1">
              <a:buFont typeface="Wingdings" pitchFamily="2" charset="2"/>
              <a:buNone/>
              <a:defRPr/>
            </a:pPr>
            <a:endParaRPr lang="en-US" sz="2800" dirty="0"/>
          </a:p>
        </p:txBody>
      </p:sp>
      <p:sp>
        <p:nvSpPr>
          <p:cNvPr id="4102" name="Rectangle 5"/>
          <p:cNvSpPr>
            <a:spLocks noChangeArrowheads="1"/>
          </p:cNvSpPr>
          <p:nvPr/>
        </p:nvSpPr>
        <p:spPr bwMode="auto">
          <a:xfrm>
            <a:off x="4800600" y="5089525"/>
            <a:ext cx="4267200" cy="1631949"/>
          </a:xfrm>
          <a:prstGeom prst="rect">
            <a:avLst/>
          </a:prstGeom>
          <a:solidFill>
            <a:srgbClr val="92D050"/>
          </a:solidFill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257175" indent="-257175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Classification Model:</a:t>
            </a:r>
          </a:p>
          <a:p>
            <a:pPr marL="257175" indent="-257175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If Balance &gt;= 50K and Age &gt; 45</a:t>
            </a:r>
          </a:p>
          <a:p>
            <a:pPr marL="257175" indent="-257175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Then Default = ‘no’</a:t>
            </a:r>
          </a:p>
          <a:p>
            <a:pPr marL="257175" indent="-257175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Else Default = ‘yes’</a:t>
            </a:r>
          </a:p>
        </p:txBody>
      </p:sp>
      <p:sp>
        <p:nvSpPr>
          <p:cNvPr id="4103" name="Line 6"/>
          <p:cNvSpPr>
            <a:spLocks noChangeShapeType="1"/>
          </p:cNvSpPr>
          <p:nvPr/>
        </p:nvSpPr>
        <p:spPr bwMode="auto">
          <a:xfrm>
            <a:off x="4221480" y="5792654"/>
            <a:ext cx="533400" cy="0"/>
          </a:xfrm>
          <a:prstGeom prst="line">
            <a:avLst/>
          </a:prstGeom>
          <a:noFill/>
          <a:ln w="57150">
            <a:solidFill>
              <a:schemeClr val="tx2"/>
            </a:solidFill>
            <a:round/>
            <a:headEnd/>
            <a:tailEnd type="triangle" w="lg" len="lg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104" name="Rectangle 7"/>
          <p:cNvSpPr>
            <a:spLocks noChangeArrowheads="1"/>
          </p:cNvSpPr>
          <p:nvPr/>
        </p:nvSpPr>
        <p:spPr bwMode="auto">
          <a:xfrm>
            <a:off x="1638300" y="5152574"/>
            <a:ext cx="2514600" cy="1295400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257175" indent="-257175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Algorithm:</a:t>
            </a:r>
          </a:p>
          <a:p>
            <a:pPr marL="257175" indent="-257175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Induces a function</a:t>
            </a:r>
          </a:p>
          <a:p>
            <a:pPr marL="257175" indent="-257175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from examples</a:t>
            </a:r>
          </a:p>
          <a:p>
            <a:pPr marL="257175" indent="-257175">
              <a:buNone/>
            </a:pP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105" name="Line 8"/>
          <p:cNvSpPr>
            <a:spLocks noChangeShapeType="1"/>
          </p:cNvSpPr>
          <p:nvPr/>
        </p:nvSpPr>
        <p:spPr bwMode="auto">
          <a:xfrm>
            <a:off x="2895600" y="4572000"/>
            <a:ext cx="0" cy="533400"/>
          </a:xfrm>
          <a:prstGeom prst="line">
            <a:avLst/>
          </a:prstGeom>
          <a:noFill/>
          <a:ln w="57150">
            <a:solidFill>
              <a:schemeClr val="tx2"/>
            </a:solidFill>
            <a:round/>
            <a:headEnd/>
            <a:tailEnd type="triangle" w="lg" len="lg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3488907"/>
              </p:ext>
            </p:extLst>
          </p:nvPr>
        </p:nvGraphicFramePr>
        <p:xfrm>
          <a:off x="457200" y="1928946"/>
          <a:ext cx="7231062" cy="25958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051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062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0406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051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0517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0517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Name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Industry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Age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Date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Balance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Default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Mike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Finance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30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02/13/04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123,000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Mary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Medical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40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29/06/13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51,100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Bill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Construction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55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14/08/09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68,000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Jim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Medical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46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01/01/07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74,000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Mark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Finance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47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23/12/11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23,000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Anne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Finance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49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19/0512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100,000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3D18F5A2-1DC8-0118-64E7-2FCD651169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8788" y="136525"/>
            <a:ext cx="1136215" cy="1125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96797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>
          <a:xfrm>
            <a:off x="104775" y="101590"/>
            <a:ext cx="7667625" cy="520680"/>
          </a:xfrm>
        </p:spPr>
        <p:txBody>
          <a:bodyPr/>
          <a:lstStyle/>
          <a:p>
            <a:pPr algn="l" eaLnBrk="1" hangingPunct="1">
              <a:defRPr/>
            </a:pPr>
            <a:r>
              <a:rPr lang="en-US" sz="3200" dirty="0"/>
              <a:t>Supervised Models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304800" y="1219200"/>
            <a:ext cx="8229600" cy="31242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 typeface="Wingdings" pitchFamily="2" charset="2"/>
              <a:buNone/>
              <a:defRPr/>
            </a:pPr>
            <a:r>
              <a:rPr lang="en-US" sz="2400" b="1" dirty="0">
                <a:solidFill>
                  <a:schemeClr val="folHlink"/>
                </a:solidFill>
              </a:rPr>
              <a:t>	</a:t>
            </a:r>
            <a:endParaRPr lang="en-US" sz="2400" dirty="0"/>
          </a:p>
        </p:txBody>
      </p:sp>
      <p:sp>
        <p:nvSpPr>
          <p:cNvPr id="12293" name="Rectangle 5"/>
          <p:cNvSpPr>
            <a:spLocks noChangeArrowheads="1"/>
          </p:cNvSpPr>
          <p:nvPr/>
        </p:nvSpPr>
        <p:spPr bwMode="auto">
          <a:xfrm>
            <a:off x="4572000" y="4697183"/>
            <a:ext cx="4267200" cy="1214974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257175" indent="-257175" algn="ctr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If Balance &gt;= 50K and Age &gt; 45</a:t>
            </a:r>
          </a:p>
          <a:p>
            <a:pPr marL="257175" indent="-257175" algn="ctr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Then Default = ‘no’ </a:t>
            </a:r>
          </a:p>
          <a:p>
            <a:pPr marL="257175" indent="-257175" algn="ctr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Else Default = ‘yes’</a:t>
            </a:r>
          </a:p>
        </p:txBody>
      </p: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5619750" y="1387485"/>
            <a:ext cx="3047999" cy="119377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257175" indent="-257175" algn="ctr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If Names starts with M </a:t>
            </a:r>
          </a:p>
          <a:p>
            <a:pPr marL="257175" indent="-257175" algn="ctr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Then Default = ‘yes’ </a:t>
            </a:r>
          </a:p>
          <a:p>
            <a:pPr marL="257175" indent="-257175" algn="ctr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Else Default = ‘no’</a:t>
            </a:r>
          </a:p>
        </p:txBody>
      </p:sp>
      <p:sp>
        <p:nvSpPr>
          <p:cNvPr id="11" name="Rectangle 5"/>
          <p:cNvSpPr>
            <a:spLocks noChangeArrowheads="1"/>
          </p:cNvSpPr>
          <p:nvPr/>
        </p:nvSpPr>
        <p:spPr bwMode="auto">
          <a:xfrm>
            <a:off x="5324475" y="3011477"/>
            <a:ext cx="3409950" cy="91442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257175" indent="-257175" algn="ctr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Age is inversely proportional </a:t>
            </a:r>
          </a:p>
          <a:p>
            <a:pPr marL="257175" indent="-257175" algn="ctr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 default</a:t>
            </a:r>
          </a:p>
        </p:txBody>
      </p:sp>
      <p:graphicFrame>
        <p:nvGraphicFramePr>
          <p:cNvPr id="13" name="Table 12"/>
          <p:cNvGraphicFramePr>
            <a:graphicFrameLocks noGrp="1"/>
          </p:cNvGraphicFramePr>
          <p:nvPr/>
        </p:nvGraphicFramePr>
        <p:xfrm>
          <a:off x="304800" y="1524000"/>
          <a:ext cx="4419599" cy="25958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051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040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0517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051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Name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Age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Balance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Default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Mike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30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123,000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Mary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40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51,100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Bill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55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68,000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Jim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46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74,000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Mark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47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23,000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Anne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49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100,000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7847625F-2207-1AC7-A336-C2A2A0B73272}"/>
              </a:ext>
            </a:extLst>
          </p:cNvPr>
          <p:cNvSpPr txBox="1"/>
          <p:nvPr/>
        </p:nvSpPr>
        <p:spPr>
          <a:xfrm>
            <a:off x="518395" y="783253"/>
            <a:ext cx="7439504" cy="4094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eaLnBrk="1" hangingPunct="1">
              <a:buFont typeface="Wingdings" pitchFamily="2" charset="2"/>
              <a:buNone/>
              <a:def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indent="-214313" eaLnBrk="1" hangingPunct="1">
              <a:buChar char="–"/>
              <a:defRPr sz="18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eaLnBrk="1" hangingPunct="1">
              <a:defRPr sz="16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eaLnBrk="1" hangingPunct="1">
              <a:buChar char="–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eaLnBrk="1" hangingPunct="1">
              <a:buChar char="»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6pPr>
            <a:lvl7pPr marL="22288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7pPr>
            <a:lvl8pPr marL="25717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8pPr>
            <a:lvl9pPr marL="29146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9pPr>
          </a:lstStyle>
          <a:p>
            <a:r>
              <a:rPr lang="en-US" sz="1600" dirty="0"/>
              <a:t>A model can be any function that takes inputs and makes a predictive output</a:t>
            </a:r>
          </a:p>
          <a:p>
            <a:endParaRPr lang="en-US" sz="16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096ECDD-45F9-46CB-4088-6322CA0F92BA}"/>
              </a:ext>
            </a:extLst>
          </p:cNvPr>
          <p:cNvSpPr txBox="1"/>
          <p:nvPr/>
        </p:nvSpPr>
        <p:spPr>
          <a:xfrm>
            <a:off x="422911" y="4395371"/>
            <a:ext cx="3794760" cy="738664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pPr marL="0" indent="0" algn="ctr">
              <a:buNone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model allows you to make predictions for cases you have not seen before (assuming the same data attributes)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B12A5D-DF5B-FD21-CA54-5BC9649DA3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5138" y="5186006"/>
            <a:ext cx="1136215" cy="1125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659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2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3" grpId="0" animBg="1"/>
      <p:bldP spid="8" grpId="0" animBg="1"/>
      <p:bldP spid="11" grpId="0" animBg="1"/>
      <p:bldP spid="3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6C80E-9BFB-F9A0-190A-E3DE5468B2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A3449B-272B-7DA2-A835-18BD83920C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975" y="1839134"/>
            <a:ext cx="4248150" cy="258001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Data scientists can ”fall in love” with the data, or entranced with an algorithm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Remember the goal is always a business action – the data and the target need to be tied into the action you will take.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48511F-2898-A1BA-BF5C-A9F05FE0AEF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38</a:t>
            </a:fld>
            <a:endParaRPr lang="en-US"/>
          </a:p>
        </p:txBody>
      </p:sp>
      <p:pic>
        <p:nvPicPr>
          <p:cNvPr id="4098" name="Picture 2" descr="Distracted Boyfriend Meme | DATA SCIENTIST; NEEDS OF THE BUSINESS; DEEP LEARNING AND COOL ML | image tagged in memes,distracted boyfriend | made w/ Imgflip meme maker">
            <a:extLst>
              <a:ext uri="{FF2B5EF4-FFF2-40B4-BE49-F238E27FC236}">
                <a16:creationId xmlns:a16="http://schemas.microsoft.com/office/drawing/2014/main" id="{86032582-3F89-5F6C-D0D8-4375702B4D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4877" y="1707699"/>
            <a:ext cx="4067175" cy="271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155312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71" name="Rectangle 3"/>
          <p:cNvSpPr>
            <a:spLocks noGrp="1" noChangeArrowheads="1"/>
          </p:cNvSpPr>
          <p:nvPr>
            <p:ph type="title"/>
          </p:nvPr>
        </p:nvSpPr>
        <p:spPr>
          <a:xfrm>
            <a:off x="0" y="-64968"/>
            <a:ext cx="7644898" cy="663148"/>
          </a:xfrm>
        </p:spPr>
        <p:txBody>
          <a:bodyPr>
            <a:noAutofit/>
          </a:bodyPr>
          <a:lstStyle/>
          <a:p>
            <a:pPr algn="l" eaLnBrk="1" hangingPunct="1">
              <a:defRPr/>
            </a:pPr>
            <a:r>
              <a:rPr lang="en-US" sz="3200" dirty="0"/>
              <a:t>Back to the process …</a:t>
            </a: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1752600"/>
            <a:ext cx="6660932" cy="4990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FA177F2-A83F-7048-AF40-499B6D2F8407}"/>
              </a:ext>
            </a:extLst>
          </p:cNvPr>
          <p:cNvSpPr txBox="1"/>
          <p:nvPr/>
        </p:nvSpPr>
        <p:spPr>
          <a:xfrm>
            <a:off x="5120438" y="4796135"/>
            <a:ext cx="1558760" cy="1508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eaLnBrk="1" hangingPunct="1">
              <a:def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indent="-214313" eaLnBrk="1" hangingPunct="1">
              <a:buChar char="–"/>
              <a:defRPr sz="18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eaLnBrk="1" hangingPunct="1">
              <a:defRPr sz="16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eaLnBrk="1" hangingPunct="1">
              <a:buChar char="–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eaLnBrk="1" hangingPunct="1">
              <a:buChar char="»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6pPr>
            <a:lvl7pPr marL="22288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7pPr>
            <a:lvl8pPr marL="25717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8pPr>
            <a:lvl9pPr marL="29146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Prediction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60D7C9-5BBB-014D-80B6-6B87CCF5B5AA}"/>
              </a:ext>
            </a:extLst>
          </p:cNvPr>
          <p:cNvSpPr txBox="1"/>
          <p:nvPr/>
        </p:nvSpPr>
        <p:spPr>
          <a:xfrm>
            <a:off x="7065221" y="4825342"/>
            <a:ext cx="1785268" cy="4870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eaLnBrk="1" hangingPunct="1">
              <a:def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indent="-214313" eaLnBrk="1" hangingPunct="1">
              <a:buChar char="–"/>
              <a:defRPr sz="18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eaLnBrk="1" hangingPunct="1">
              <a:defRPr sz="16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eaLnBrk="1" hangingPunct="1">
              <a:buChar char="–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eaLnBrk="1" hangingPunct="1">
              <a:buChar char="»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6pPr>
            <a:lvl7pPr marL="22288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7pPr>
            <a:lvl8pPr marL="25717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8pPr>
            <a:lvl9pPr marL="29146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Decision/Action</a:t>
            </a:r>
          </a:p>
          <a:p>
            <a:endParaRPr lang="en-US" sz="1400" dirty="0"/>
          </a:p>
          <a:p>
            <a:endParaRPr lang="en-US" sz="1400" dirty="0"/>
          </a:p>
          <a:p>
            <a:endParaRPr lang="en-US" sz="1400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E2E80A2E-A0DA-074D-903B-6865F75F0A09}"/>
              </a:ext>
            </a:extLst>
          </p:cNvPr>
          <p:cNvGrpSpPr/>
          <p:nvPr/>
        </p:nvGrpSpPr>
        <p:grpSpPr>
          <a:xfrm>
            <a:off x="6585857" y="5383517"/>
            <a:ext cx="2022807" cy="338554"/>
            <a:chOff x="6585857" y="5383517"/>
            <a:chExt cx="2022807" cy="338554"/>
          </a:xfrm>
        </p:grpSpPr>
        <p:cxnSp>
          <p:nvCxnSpPr>
            <p:cNvPr id="3" name="Straight Arrow Connector 2">
              <a:extLst>
                <a:ext uri="{FF2B5EF4-FFF2-40B4-BE49-F238E27FC236}">
                  <a16:creationId xmlns:a16="http://schemas.microsoft.com/office/drawing/2014/main" id="{6DFFF50A-F371-EA41-BE9C-CB61A0CBA6BA}"/>
                </a:ext>
              </a:extLst>
            </p:cNvPr>
            <p:cNvCxnSpPr>
              <a:cxnSpLocks/>
            </p:cNvCxnSpPr>
            <p:nvPr/>
          </p:nvCxnSpPr>
          <p:spPr>
            <a:xfrm>
              <a:off x="6585857" y="5550188"/>
              <a:ext cx="479364" cy="0"/>
            </a:xfrm>
            <a:prstGeom prst="straightConnector1">
              <a:avLst/>
            </a:prstGeom>
            <a:ln w="28575">
              <a:solidFill>
                <a:schemeClr val="tx1"/>
              </a:solidFill>
              <a:headEnd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11268E8-BA58-CC4F-99C1-BE31855A2D23}"/>
                </a:ext>
              </a:extLst>
            </p:cNvPr>
            <p:cNvSpPr txBox="1"/>
            <p:nvPr/>
          </p:nvSpPr>
          <p:spPr>
            <a:xfrm>
              <a:off x="7311514" y="5383517"/>
              <a:ext cx="129715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buNone/>
              </a:pPr>
              <a:r>
                <a:rPr lang="en-US" sz="1600" b="1" dirty="0"/>
                <a:t>“Send offer”</a:t>
              </a: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E7492B88-FF83-9C49-8384-64D7563C5245}"/>
              </a:ext>
            </a:extLst>
          </p:cNvPr>
          <p:cNvSpPr/>
          <p:nvPr/>
        </p:nvSpPr>
        <p:spPr>
          <a:xfrm>
            <a:off x="76200" y="1295400"/>
            <a:ext cx="8534400" cy="320040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F461B1A-5EEE-124B-84A9-7983CCF36103}"/>
              </a:ext>
            </a:extLst>
          </p:cNvPr>
          <p:cNvSpPr txBox="1"/>
          <p:nvPr/>
        </p:nvSpPr>
        <p:spPr>
          <a:xfrm>
            <a:off x="6168514" y="3371476"/>
            <a:ext cx="2286000" cy="72819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eaLnBrk="1" hangingPunct="1">
              <a:def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indent="-214313" eaLnBrk="1" hangingPunct="1">
              <a:buChar char="–"/>
              <a:defRPr sz="18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eaLnBrk="1" hangingPunct="1">
              <a:defRPr sz="16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eaLnBrk="1" hangingPunct="1">
              <a:buChar char="–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eaLnBrk="1" hangingPunct="1">
              <a:buChar char="»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6pPr>
            <a:lvl7pPr marL="22288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7pPr>
            <a:lvl8pPr marL="25717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8pPr>
            <a:lvl9pPr marL="29146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400" dirty="0"/>
              <a:t>data science / Learning / Training the model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FA1802C-99D8-9E49-AB92-66282D8260B1}"/>
              </a:ext>
            </a:extLst>
          </p:cNvPr>
          <p:cNvSpPr txBox="1"/>
          <p:nvPr/>
        </p:nvSpPr>
        <p:spPr>
          <a:xfrm>
            <a:off x="6679197" y="6276778"/>
            <a:ext cx="1931403" cy="40011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eaLnBrk="1" hangingPunct="1">
              <a:def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indent="-214313" eaLnBrk="1" hangingPunct="1">
              <a:buChar char="–"/>
              <a:defRPr sz="18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eaLnBrk="1" hangingPunct="1">
              <a:defRPr sz="16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eaLnBrk="1" hangingPunct="1">
              <a:buChar char="–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eaLnBrk="1" hangingPunct="1">
              <a:buChar char="»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6pPr>
            <a:lvl7pPr marL="22288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7pPr>
            <a:lvl8pPr marL="25717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8pPr>
            <a:lvl9pPr marL="29146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Using the model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AA03235-AD7C-354B-A08A-117FBEC93C50}"/>
              </a:ext>
            </a:extLst>
          </p:cNvPr>
          <p:cNvSpPr/>
          <p:nvPr/>
        </p:nvSpPr>
        <p:spPr>
          <a:xfrm>
            <a:off x="76200" y="4648200"/>
            <a:ext cx="8991600" cy="212406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FF17C6C-82DE-4DC3-0D38-8E77DD121341}"/>
              </a:ext>
            </a:extLst>
          </p:cNvPr>
          <p:cNvSpPr txBox="1"/>
          <p:nvPr/>
        </p:nvSpPr>
        <p:spPr>
          <a:xfrm>
            <a:off x="3128367" y="886116"/>
            <a:ext cx="2887265" cy="400110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Predictive analytics flow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94DD2E6-E1D7-2BC1-923E-FDA04E19CEFC}"/>
              </a:ext>
            </a:extLst>
          </p:cNvPr>
          <p:cNvSpPr txBox="1"/>
          <p:nvPr/>
        </p:nvSpPr>
        <p:spPr>
          <a:xfrm>
            <a:off x="7644898" y="43714"/>
            <a:ext cx="1063112" cy="307777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DSB Fig2-1</a:t>
            </a:r>
          </a:p>
        </p:txBody>
      </p:sp>
    </p:spTree>
    <p:extLst>
      <p:ext uri="{BB962C8B-B14F-4D97-AF65-F5344CB8AC3E}">
        <p14:creationId xmlns:p14="http://schemas.microsoft.com/office/powerpoint/2010/main" val="382151256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8" grpId="0" animBg="1"/>
      <p:bldP spid="14" grpId="0" animBg="1"/>
      <p:bldP spid="17" grpId="0" animBg="1"/>
      <p:bldP spid="1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3F188-7D5D-7B14-E3F4-B8421275A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Science Success Stories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6CB239-5C91-D908-1F36-8FFB2C81F80C}"/>
              </a:ext>
            </a:extLst>
          </p:cNvPr>
          <p:cNvSpPr>
            <a:spLocks noGrp="1"/>
          </p:cNvSpPr>
          <p:nvPr>
            <p:ph idx="1"/>
          </p:nvPr>
        </p:nvSpPr>
        <p:spPr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dirty="0"/>
              <a:t>Retail &amp; E-Commerce</a:t>
            </a:r>
          </a:p>
          <a:p>
            <a:pPr lvl="1"/>
            <a:r>
              <a:rPr lang="en-US" dirty="0"/>
              <a:t>Amazon: Personalized product recommendations.</a:t>
            </a:r>
          </a:p>
          <a:p>
            <a:pPr lvl="1"/>
            <a:r>
              <a:rPr lang="en-US" dirty="0"/>
              <a:t>Walmart: Supply chain optimization and inventory management.</a:t>
            </a:r>
          </a:p>
          <a:p>
            <a:r>
              <a:rPr lang="en-US" dirty="0"/>
              <a:t>Banking &amp; Finance</a:t>
            </a:r>
          </a:p>
          <a:p>
            <a:pPr lvl="1"/>
            <a:r>
              <a:rPr lang="en-US" dirty="0"/>
              <a:t>Credit Card Fraud Detection: Using transaction data to identify fraudulent activities.</a:t>
            </a:r>
          </a:p>
          <a:p>
            <a:pPr lvl="1"/>
            <a:r>
              <a:rPr lang="en-US" dirty="0"/>
              <a:t>Signet Bank example </a:t>
            </a:r>
            <a:r>
              <a:rPr lang="en-US" b="1" dirty="0"/>
              <a:t>[DSB]</a:t>
            </a:r>
          </a:p>
          <a:p>
            <a:r>
              <a:rPr lang="en-US" dirty="0"/>
              <a:t>Healthcare</a:t>
            </a:r>
          </a:p>
          <a:p>
            <a:pPr lvl="1"/>
            <a:r>
              <a:rPr lang="en-US" dirty="0"/>
              <a:t>Predictive Analytics: Early disease detection and patient care optimization.</a:t>
            </a:r>
          </a:p>
          <a:p>
            <a:r>
              <a:rPr lang="en-US" dirty="0"/>
              <a:t>Entertainment</a:t>
            </a:r>
          </a:p>
          <a:p>
            <a:pPr lvl="1"/>
            <a:r>
              <a:rPr lang="en-US" dirty="0"/>
              <a:t>Netflix &amp; Spotify: Personalizing viewing and listening experiences.</a:t>
            </a:r>
          </a:p>
          <a:p>
            <a:r>
              <a:rPr lang="en-US" dirty="0"/>
              <a:t>Sports Analytics</a:t>
            </a:r>
          </a:p>
          <a:p>
            <a:pPr lvl="1"/>
            <a:r>
              <a:rPr lang="en-US" dirty="0"/>
              <a:t>Moneyball (Baseball): Data-driven team assembly and performance strategies.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CF7E90-F467-6D8C-4391-25F9BCA29A6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601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3F188-7D5D-7B14-E3F4-B8421275A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Science Success Stories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6CB239-5C91-D908-1F36-8FFB2C81F80C}"/>
              </a:ext>
            </a:extLst>
          </p:cNvPr>
          <p:cNvSpPr>
            <a:spLocks noGrp="1"/>
          </p:cNvSpPr>
          <p:nvPr>
            <p:ph idx="1"/>
          </p:nvPr>
        </p:nvSpPr>
        <p:spPr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dirty="0"/>
              <a:t>Social Media</a:t>
            </a:r>
          </a:p>
          <a:p>
            <a:pPr lvl="1"/>
            <a:r>
              <a:rPr lang="en-US" dirty="0"/>
              <a:t>Targeted Advertising: Personalized ads based on user interests.</a:t>
            </a:r>
          </a:p>
          <a:p>
            <a:r>
              <a:rPr lang="en-US" dirty="0"/>
              <a:t>Transportation</a:t>
            </a:r>
          </a:p>
          <a:p>
            <a:pPr lvl="1"/>
            <a:r>
              <a:rPr lang="en-US" dirty="0"/>
              <a:t>Uber &amp; Lyft: Price surge forecasting, optimal routing, driver-passenger matching.</a:t>
            </a:r>
          </a:p>
          <a:p>
            <a:r>
              <a:rPr lang="en-US" dirty="0"/>
              <a:t>Environmental Monitoring</a:t>
            </a:r>
          </a:p>
          <a:p>
            <a:pPr lvl="1"/>
            <a:r>
              <a:rPr lang="en-US" dirty="0"/>
              <a:t>Climate Change Analysis: Studying weather patterns and environmental impact.</a:t>
            </a:r>
          </a:p>
          <a:p>
            <a:r>
              <a:rPr lang="en-US" dirty="0"/>
              <a:t>Manufacturing</a:t>
            </a:r>
          </a:p>
          <a:p>
            <a:pPr lvl="1"/>
            <a:r>
              <a:rPr lang="en-US" dirty="0"/>
              <a:t>Predictive Maintenance: Anticipating equipment failures for timely maintenance.</a:t>
            </a:r>
          </a:p>
          <a:p>
            <a:r>
              <a:rPr lang="en-US" dirty="0"/>
              <a:t>Public Sector</a:t>
            </a:r>
          </a:p>
          <a:p>
            <a:pPr lvl="1"/>
            <a:r>
              <a:rPr lang="en-US" dirty="0"/>
              <a:t>Crime Prevention &amp; Smart Cities: Enhancing urban living and safety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CF7E90-F467-6D8C-4391-25F9BCA29A6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970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679AE-DFDC-B46A-B6A9-6478F9E50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First Use Case:  Nadia / </a:t>
            </a:r>
            <a:r>
              <a:rPr lang="en-US" dirty="0" err="1"/>
              <a:t>MegaTelCo</a:t>
            </a:r>
            <a:r>
              <a:rPr lang="en-US" dirty="0"/>
              <a:t> Churn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1C057C-ACF1-4BBD-C5DF-99E24FF55A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3815612"/>
            <a:ext cx="8229600" cy="2132781"/>
          </a:xfrm>
        </p:spPr>
        <p:txBody>
          <a:bodyPr/>
          <a:lstStyle/>
          <a:p>
            <a:r>
              <a:rPr lang="en-US" dirty="0"/>
              <a:t>What is the business relevance?</a:t>
            </a:r>
          </a:p>
          <a:p>
            <a:r>
              <a:rPr lang="en-US" dirty="0"/>
              <a:t>What is the goal of the data science exercise?</a:t>
            </a:r>
          </a:p>
          <a:p>
            <a:r>
              <a:rPr lang="en-US" dirty="0"/>
              <a:t>What is the outcome, or action, that will come from the data science task? </a:t>
            </a:r>
          </a:p>
          <a:p>
            <a:r>
              <a:rPr lang="en-US" dirty="0"/>
              <a:t>What data could you use?</a:t>
            </a:r>
          </a:p>
          <a:p>
            <a:r>
              <a:rPr lang="en-US" dirty="0"/>
              <a:t>How will you measure success?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017DF0-3AF8-DF13-DC74-3A5B87CBE0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6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BB8A695-D0CC-D8C9-4B18-E59FCB11713B}"/>
              </a:ext>
            </a:extLst>
          </p:cNvPr>
          <p:cNvSpPr txBox="1"/>
          <p:nvPr/>
        </p:nvSpPr>
        <p:spPr>
          <a:xfrm>
            <a:off x="1282322" y="1139226"/>
            <a:ext cx="6924418" cy="923330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Nadia,  a Data Science Product Manager, has just joined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MegaTelCo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one of the largest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telecommunication firms.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MegaTelco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is having a major problem with churn in their wireless business.</a:t>
            </a:r>
            <a:endParaRPr lang="en-US" sz="1200" b="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440451-A9B0-4CA3-93C3-E9C8B7975B8D}"/>
              </a:ext>
            </a:extLst>
          </p:cNvPr>
          <p:cNvSpPr txBox="1"/>
          <p:nvPr/>
        </p:nvSpPr>
        <p:spPr>
          <a:xfrm>
            <a:off x="1282322" y="2225449"/>
            <a:ext cx="6924418" cy="1200329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20% of cell-phone customers leave when their contracts expire</a:t>
            </a:r>
          </a:p>
          <a:p>
            <a:pPr marL="285750" indent="-28575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hard to get new customers</a:t>
            </a:r>
          </a:p>
          <a:p>
            <a:pPr marL="285750" indent="-28575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Marketing has designed a special retention offer that might be able to convince customers to stay.</a:t>
            </a:r>
            <a:endParaRPr lang="en-US" sz="1200" b="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785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FBB95-8E7E-7324-5D06-7893576066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454154"/>
            <a:ext cx="9144000" cy="1336671"/>
          </a:xfrm>
          <a:solidFill>
            <a:schemeClr val="accent2"/>
          </a:solidFill>
        </p:spPr>
        <p:txBody>
          <a:bodyPr anchor="ctr"/>
          <a:lstStyle/>
          <a:p>
            <a:r>
              <a:rPr lang="en-US" dirty="0">
                <a:solidFill>
                  <a:schemeClr val="bg1"/>
                </a:solidFill>
              </a:rPr>
              <a:t>Data Science - Process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326FCC-8150-A15F-97CA-8416D92C3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3854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399" y="-276761"/>
            <a:ext cx="5791200" cy="1155888"/>
          </a:xfrm>
        </p:spPr>
        <p:txBody>
          <a:bodyPr>
            <a:normAutofit/>
          </a:bodyPr>
          <a:lstStyle/>
          <a:p>
            <a:r>
              <a:rPr lang="en-US" dirty="0"/>
              <a:t>Data Science Process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58286" y="490031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B09E50-24D0-0340-8D63-441092660B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675" y="1315908"/>
            <a:ext cx="5590309" cy="489770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B87435F-B18C-04B1-5618-A39AA94F3795}"/>
              </a:ext>
            </a:extLst>
          </p:cNvPr>
          <p:cNvSpPr txBox="1"/>
          <p:nvPr/>
        </p:nvSpPr>
        <p:spPr>
          <a:xfrm>
            <a:off x="6606540" y="2788920"/>
            <a:ext cx="2023110" cy="1692771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CRISP-DM = </a:t>
            </a:r>
          </a:p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Cross-Industry Standard Process for Data Mining</a:t>
            </a:r>
          </a:p>
        </p:txBody>
      </p:sp>
    </p:spTree>
    <p:extLst>
      <p:ext uri="{BB962C8B-B14F-4D97-AF65-F5344CB8AC3E}">
        <p14:creationId xmlns:p14="http://schemas.microsoft.com/office/powerpoint/2010/main" val="24052749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398" y="-276762"/>
            <a:ext cx="7975601" cy="1572161"/>
          </a:xfrm>
        </p:spPr>
        <p:txBody>
          <a:bodyPr>
            <a:normAutofit/>
          </a:bodyPr>
          <a:lstStyle/>
          <a:p>
            <a:r>
              <a:rPr lang="en-US" dirty="0"/>
              <a:t>CRISP:  Business Understanding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58286" y="490031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33AD5C4-3F26-AE4D-8C26-917F9F6D125F}"/>
              </a:ext>
            </a:extLst>
          </p:cNvPr>
          <p:cNvSpPr/>
          <p:nvPr/>
        </p:nvSpPr>
        <p:spPr>
          <a:xfrm>
            <a:off x="2895600" y="2335857"/>
            <a:ext cx="1371600" cy="63594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3A1A40-CCEA-AF44-85B4-D16434F508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00" y="1447800"/>
            <a:ext cx="6123709" cy="536502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CCEEB53-8EAA-1D4E-B7C4-2B1E9C0CAF69}"/>
              </a:ext>
            </a:extLst>
          </p:cNvPr>
          <p:cNvSpPr/>
          <p:nvPr/>
        </p:nvSpPr>
        <p:spPr>
          <a:xfrm>
            <a:off x="3276600" y="2340890"/>
            <a:ext cx="1371600" cy="63594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344000"/>
      </p:ext>
    </p:extLst>
  </p:cSld>
  <p:clrMapOvr>
    <a:masterClrMapping/>
  </p:clrMapOvr>
</p:sld>
</file>

<file path=ppt/theme/theme1.xml><?xml version="1.0" encoding="utf-8"?>
<a:theme xmlns:a="http://schemas.openxmlformats.org/drawingml/2006/main" name="1_SBE10">
  <a:themeElements>
    <a:clrScheme name="1_SBE10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_SBE10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rgbClr val="8E0D30"/>
          </a:buClr>
          <a:buSzTx/>
          <a:buFontTx/>
          <a:buChar char="•"/>
          <a:tabLst/>
          <a:defRPr kumimoji="0" sz="32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cs typeface="Arial" pitchFamily="34" charset="0"/>
          </a:defRPr>
        </a:defPPr>
      </a:lstStyle>
    </a:spDef>
    <a:lnDef>
      <a:spPr bwMode="auto">
        <a:ln>
          <a:headEnd type="none" w="med" len="med"/>
          <a:tailEnd type="triangle"/>
        </a:ln>
      </a:spPr>
      <a:bodyPr/>
      <a:lstStyle/>
      <a:style>
        <a:lnRef idx="1">
          <a:schemeClr val="accent2"/>
        </a:lnRef>
        <a:fillRef idx="0">
          <a:schemeClr val="accent2"/>
        </a:fillRef>
        <a:effectRef idx="0">
          <a:schemeClr val="accent2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marL="0" indent="0" algn="l">
          <a:buNone/>
          <a:defRPr sz="2000" dirty="0" smtClean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defRPr>
        </a:defPPr>
      </a:lstStyle>
    </a:txDef>
  </a:objectDefaults>
  <a:extraClrSchemeLst>
    <a:extraClrScheme>
      <a:clrScheme name="1_SBE10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BE10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BE10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BE10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BE10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BE10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BE10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BE10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BE10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BE10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BE10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BE10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CTV-style" id="{97F7E644-0680-354E-B94C-077C4D6F367B}" vid="{8BAA50B1-2891-D74F-8D65-DDDB6E48B9E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CTV-style</Template>
  <TotalTime>25251</TotalTime>
  <Words>3191</Words>
  <Application>Microsoft Macintosh PowerPoint</Application>
  <PresentationFormat>On-screen Show (4:3)</PresentationFormat>
  <Paragraphs>669</Paragraphs>
  <Slides>39</Slides>
  <Notes>32</Notes>
  <HiddenSlides>3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6" baseType="lpstr">
      <vt:lpstr>Arial</vt:lpstr>
      <vt:lpstr>Calibri</vt:lpstr>
      <vt:lpstr>knowledge-regular</vt:lpstr>
      <vt:lpstr>Tahoma</vt:lpstr>
      <vt:lpstr>Times New Roman</vt:lpstr>
      <vt:lpstr>Wingdings</vt:lpstr>
      <vt:lpstr>1_SBE10</vt:lpstr>
      <vt:lpstr>Topic 2  – Intro to Data Science</vt:lpstr>
      <vt:lpstr>What is Data Science? </vt:lpstr>
      <vt:lpstr>Jobs in Data Science</vt:lpstr>
      <vt:lpstr>Data Science Success Stories</vt:lpstr>
      <vt:lpstr>Data Science Success Stories</vt:lpstr>
      <vt:lpstr>Our First Use Case:  Nadia / MegaTelCo Churn</vt:lpstr>
      <vt:lpstr>Data Science - Process</vt:lpstr>
      <vt:lpstr>Data Science Process</vt:lpstr>
      <vt:lpstr>CRISP:  Business Understanding</vt:lpstr>
      <vt:lpstr>Business Understanding</vt:lpstr>
      <vt:lpstr>Business Understanding</vt:lpstr>
      <vt:lpstr>Business Understanding</vt:lpstr>
      <vt:lpstr>CRISP: Data Understanding</vt:lpstr>
      <vt:lpstr>Data</vt:lpstr>
      <vt:lpstr>CRISP: Data Preparation for Modeling</vt:lpstr>
      <vt:lpstr>Training and Test sets</vt:lpstr>
      <vt:lpstr>Training and Test sets</vt:lpstr>
      <vt:lpstr>CRISP: Modelling</vt:lpstr>
      <vt:lpstr>CRISP: Modelling</vt:lpstr>
      <vt:lpstr>Statistics v. Data Science</vt:lpstr>
      <vt:lpstr>CRISP: Evaluation</vt:lpstr>
      <vt:lpstr>Data Process - Evaluation</vt:lpstr>
      <vt:lpstr>Bias in Machine Learning</vt:lpstr>
      <vt:lpstr>CRISP: Deployment</vt:lpstr>
      <vt:lpstr>Deployment</vt:lpstr>
      <vt:lpstr>Key Concept</vt:lpstr>
      <vt:lpstr>Iterate …</vt:lpstr>
      <vt:lpstr>Data Science Framework – In Action</vt:lpstr>
      <vt:lpstr>Data Science – terminology</vt:lpstr>
      <vt:lpstr>Taxonomy of Data Science tasks</vt:lpstr>
      <vt:lpstr>Predictions</vt:lpstr>
      <vt:lpstr>Taxonomy of Data Science tasks</vt:lpstr>
      <vt:lpstr>Supervised Learning </vt:lpstr>
      <vt:lpstr> Example</vt:lpstr>
      <vt:lpstr>Supervised example</vt:lpstr>
      <vt:lpstr>Model</vt:lpstr>
      <vt:lpstr>Supervised Models</vt:lpstr>
      <vt:lpstr>Caution</vt:lpstr>
      <vt:lpstr>Back to the process 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 volinsky</dc:creator>
  <cp:lastModifiedBy>chris volinsky</cp:lastModifiedBy>
  <cp:revision>43</cp:revision>
  <dcterms:created xsi:type="dcterms:W3CDTF">2023-07-07T20:20:38Z</dcterms:created>
  <dcterms:modified xsi:type="dcterms:W3CDTF">2024-02-21T13:49:48Z</dcterms:modified>
</cp:coreProperties>
</file>

<file path=docProps/thumbnail.jpeg>
</file>